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gfc5556cce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 name="Google Shape;29;gfc5556cce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fc5556cce7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fc5556cce7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fc5556cce7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fc5556cce7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fc5556cce7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fc5556cce7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03c919118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03c919118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fc5556cce7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fc5556cce7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fc5556cce7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fc5556cce7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fc5556cce7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fc5556cce7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fc5556cce7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fc5556cce7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fc5556cce7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fc5556cce7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fc5556cce7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fc5556cce7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gfc5556cce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 name="Google Shape;34;gfc5556cce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fc5556cce7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fc5556cce7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fc5556cce7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fc5556cce7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fc5556cce7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fc5556cce7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fc5556cce7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fc5556cce7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fc5556cce7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fc5556cce7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fc5556cce7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fc5556cce7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fc5556cce7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fc5556cce7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fc5556cce7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fc5556cce7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fc5556cce7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fc5556cce7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fc5556cce7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fc5556cce7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gfc5556cce7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 name="Google Shape;40;gfc5556cce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fc5556cce7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fc5556cce7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fc5556cce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 name="Google Shape;47;gfc5556cce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fc5556cce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gfc5556cce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fc5556cce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fc5556cce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fc5556cce7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fc5556cce7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fc5556cce7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fc5556cce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fc5556cce7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fc5556cce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 name="Shape 13"/>
        <p:cNvGrpSpPr/>
        <p:nvPr/>
      </p:nvGrpSpPr>
      <p:grpSpPr>
        <a:xfrm>
          <a:off x="0" y="0"/>
          <a:ext cx="0" cy="0"/>
          <a:chOff x="0" y="0"/>
          <a:chExt cx="0" cy="0"/>
        </a:xfrm>
      </p:grpSpPr>
      <p:sp>
        <p:nvSpPr>
          <p:cNvPr id="14" name="Google Shape;14;p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6" name="Google Shape;16;p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17" name="Google Shape;17;p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0"/>
              </a:spcBef>
              <a:spcAft>
                <a:spcPts val="0"/>
              </a:spcAft>
              <a:buClr>
                <a:schemeClr val="dk1"/>
              </a:buClr>
              <a:buSzPts val="1400"/>
              <a:buChar char="○"/>
              <a:defRPr>
                <a:solidFill>
                  <a:schemeClr val="dk1"/>
                </a:solidFill>
              </a:defRPr>
            </a:lvl2pPr>
            <a:lvl3pPr indent="-317500" lvl="2" marL="1371600" algn="l">
              <a:lnSpc>
                <a:spcPct val="115000"/>
              </a:lnSpc>
              <a:spcBef>
                <a:spcPts val="0"/>
              </a:spcBef>
              <a:spcAft>
                <a:spcPts val="0"/>
              </a:spcAft>
              <a:buClr>
                <a:schemeClr val="dk1"/>
              </a:buClr>
              <a:buSzPts val="1400"/>
              <a:buChar char="■"/>
              <a:defRPr>
                <a:solidFill>
                  <a:schemeClr val="dk1"/>
                </a:solidFill>
              </a:defRPr>
            </a:lvl3pPr>
            <a:lvl4pPr indent="-317500" lvl="3" marL="1828800" algn="l">
              <a:lnSpc>
                <a:spcPct val="115000"/>
              </a:lnSpc>
              <a:spcBef>
                <a:spcPts val="0"/>
              </a:spcBef>
              <a:spcAft>
                <a:spcPts val="0"/>
              </a:spcAft>
              <a:buClr>
                <a:schemeClr val="dk1"/>
              </a:buClr>
              <a:buSzPts val="1400"/>
              <a:buChar char="●"/>
              <a:defRPr>
                <a:solidFill>
                  <a:schemeClr val="dk1"/>
                </a:solidFill>
              </a:defRPr>
            </a:lvl4pPr>
            <a:lvl5pPr indent="-317500" lvl="4" marL="2286000" algn="l">
              <a:lnSpc>
                <a:spcPct val="115000"/>
              </a:lnSpc>
              <a:spcBef>
                <a:spcPts val="0"/>
              </a:spcBef>
              <a:spcAft>
                <a:spcPts val="0"/>
              </a:spcAft>
              <a:buClr>
                <a:schemeClr val="dk1"/>
              </a:buClr>
              <a:buSzPts val="1400"/>
              <a:buChar char="○"/>
              <a:defRPr>
                <a:solidFill>
                  <a:schemeClr val="dk1"/>
                </a:solidFill>
              </a:defRPr>
            </a:lvl5pPr>
            <a:lvl6pPr indent="-317500" lvl="5" marL="2743200" algn="l">
              <a:lnSpc>
                <a:spcPct val="115000"/>
              </a:lnSpc>
              <a:spcBef>
                <a:spcPts val="0"/>
              </a:spcBef>
              <a:spcAft>
                <a:spcPts val="0"/>
              </a:spcAft>
              <a:buClr>
                <a:schemeClr val="dk1"/>
              </a:buClr>
              <a:buSzPts val="1400"/>
              <a:buChar char="■"/>
              <a:defRPr>
                <a:solidFill>
                  <a:schemeClr val="dk1"/>
                </a:solidFill>
              </a:defRPr>
            </a:lvl6pPr>
            <a:lvl7pPr indent="-317500" lvl="6" marL="3200400" algn="l">
              <a:lnSpc>
                <a:spcPct val="115000"/>
              </a:lnSpc>
              <a:spcBef>
                <a:spcPts val="0"/>
              </a:spcBef>
              <a:spcAft>
                <a:spcPts val="0"/>
              </a:spcAft>
              <a:buClr>
                <a:schemeClr val="dk1"/>
              </a:buClr>
              <a:buSzPts val="1400"/>
              <a:buChar char="●"/>
              <a:defRPr>
                <a:solidFill>
                  <a:schemeClr val="dk1"/>
                </a:solidFill>
              </a:defRPr>
            </a:lvl7pPr>
            <a:lvl8pPr indent="-317500" lvl="7" marL="3657600" algn="l">
              <a:lnSpc>
                <a:spcPct val="115000"/>
              </a:lnSpc>
              <a:spcBef>
                <a:spcPts val="0"/>
              </a:spcBef>
              <a:spcAft>
                <a:spcPts val="0"/>
              </a:spcAft>
              <a:buClr>
                <a:schemeClr val="dk1"/>
              </a:buClr>
              <a:buSzPts val="1400"/>
              <a:buChar char="○"/>
              <a:defRPr>
                <a:solidFill>
                  <a:schemeClr val="dk1"/>
                </a:solidFill>
              </a:defRPr>
            </a:lvl8pPr>
            <a:lvl9pPr indent="-317500" lvl="8" marL="4114800" algn="l">
              <a:lnSpc>
                <a:spcPct val="115000"/>
              </a:lnSpc>
              <a:spcBef>
                <a:spcPts val="0"/>
              </a:spcBef>
              <a:spcAft>
                <a:spcPts val="0"/>
              </a:spcAft>
              <a:buClr>
                <a:schemeClr val="dk1"/>
              </a:buClr>
              <a:buSzPts val="1400"/>
              <a:buChar char="■"/>
              <a:defRPr>
                <a:solidFill>
                  <a:schemeClr val="dk1"/>
                </a:solidFill>
              </a:defRPr>
            </a:lvl9pPr>
          </a:lstStyle>
          <a:p/>
        </p:txBody>
      </p:sp>
      <p:sp>
        <p:nvSpPr>
          <p:cNvPr id="18" name="Google Shape;18;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9" name="Shape 19"/>
        <p:cNvGrpSpPr/>
        <p:nvPr/>
      </p:nvGrpSpPr>
      <p:grpSpPr>
        <a:xfrm>
          <a:off x="0" y="0"/>
          <a:ext cx="0" cy="0"/>
          <a:chOff x="0" y="0"/>
          <a:chExt cx="0" cy="0"/>
        </a:xfrm>
      </p:grpSpPr>
      <p:sp>
        <p:nvSpPr>
          <p:cNvPr id="20" name="Google Shape;20;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21" name="Google Shape;21;p4" title="My NASA Data Logo"/>
          <p:cNvPicPr preferRelativeResize="0"/>
          <p:nvPr/>
        </p:nvPicPr>
        <p:blipFill rotWithShape="1">
          <a:blip r:embed="rId2">
            <a:alphaModFix/>
          </a:blip>
          <a:srcRect b="0" l="0" r="0" t="0"/>
          <a:stretch/>
        </p:blipFill>
        <p:spPr>
          <a:xfrm rot="10800000">
            <a:off x="-284075" y="-98450"/>
            <a:ext cx="4064075" cy="3551725"/>
          </a:xfrm>
          <a:prstGeom prst="rect">
            <a:avLst/>
          </a:prstGeom>
          <a:noFill/>
          <a:ln>
            <a:noFill/>
          </a:ln>
        </p:spPr>
      </p:pic>
      <p:pic>
        <p:nvPicPr>
          <p:cNvPr id="22" name="Google Shape;22;p4"/>
          <p:cNvPicPr preferRelativeResize="0"/>
          <p:nvPr/>
        </p:nvPicPr>
        <p:blipFill rotWithShape="1">
          <a:blip r:embed="rId3">
            <a:alphaModFix/>
          </a:blip>
          <a:srcRect b="0" l="0" r="0" t="0"/>
          <a:stretch/>
        </p:blipFill>
        <p:spPr>
          <a:xfrm>
            <a:off x="7025848" y="4493082"/>
            <a:ext cx="1993349" cy="5581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 name="Google Shape;25;p5"/>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0"/>
              </a:spcBef>
              <a:spcAft>
                <a:spcPts val="0"/>
              </a:spcAft>
              <a:buClr>
                <a:schemeClr val="dk1"/>
              </a:buClr>
              <a:buSzPts val="1400"/>
              <a:buChar char="○"/>
              <a:defRPr>
                <a:solidFill>
                  <a:schemeClr val="dk1"/>
                </a:solidFill>
              </a:defRPr>
            </a:lvl2pPr>
            <a:lvl3pPr indent="-317500" lvl="2" marL="1371600" rtl="0">
              <a:spcBef>
                <a:spcPts val="0"/>
              </a:spcBef>
              <a:spcAft>
                <a:spcPts val="0"/>
              </a:spcAft>
              <a:buClr>
                <a:schemeClr val="dk1"/>
              </a:buClr>
              <a:buSzPts val="1400"/>
              <a:buChar char="■"/>
              <a:defRPr>
                <a:solidFill>
                  <a:schemeClr val="dk1"/>
                </a:solidFill>
              </a:defRPr>
            </a:lvl3pPr>
            <a:lvl4pPr indent="-317500" lvl="3" marL="1828800" rtl="0">
              <a:spcBef>
                <a:spcPts val="0"/>
              </a:spcBef>
              <a:spcAft>
                <a:spcPts val="0"/>
              </a:spcAft>
              <a:buClr>
                <a:schemeClr val="dk1"/>
              </a:buClr>
              <a:buSzPts val="1400"/>
              <a:buChar char="●"/>
              <a:defRPr>
                <a:solidFill>
                  <a:schemeClr val="dk1"/>
                </a:solidFill>
              </a:defRPr>
            </a:lvl4pPr>
            <a:lvl5pPr indent="-317500" lvl="4" marL="2286000" rtl="0">
              <a:spcBef>
                <a:spcPts val="0"/>
              </a:spcBef>
              <a:spcAft>
                <a:spcPts val="0"/>
              </a:spcAft>
              <a:buClr>
                <a:schemeClr val="dk1"/>
              </a:buClr>
              <a:buSzPts val="1400"/>
              <a:buChar char="○"/>
              <a:defRPr>
                <a:solidFill>
                  <a:schemeClr val="dk1"/>
                </a:solidFill>
              </a:defRPr>
            </a:lvl5pPr>
            <a:lvl6pPr indent="-317500" lvl="5" marL="2743200" rtl="0">
              <a:spcBef>
                <a:spcPts val="0"/>
              </a:spcBef>
              <a:spcAft>
                <a:spcPts val="0"/>
              </a:spcAft>
              <a:buClr>
                <a:schemeClr val="dk1"/>
              </a:buClr>
              <a:buSzPts val="1400"/>
              <a:buChar char="■"/>
              <a:defRPr>
                <a:solidFill>
                  <a:schemeClr val="dk1"/>
                </a:solidFill>
              </a:defRPr>
            </a:lvl6pPr>
            <a:lvl7pPr indent="-317500" lvl="6" marL="3200400" rtl="0">
              <a:spcBef>
                <a:spcPts val="0"/>
              </a:spcBef>
              <a:spcAft>
                <a:spcPts val="0"/>
              </a:spcAft>
              <a:buClr>
                <a:schemeClr val="dk1"/>
              </a:buClr>
              <a:buSzPts val="1400"/>
              <a:buChar char="●"/>
              <a:defRPr>
                <a:solidFill>
                  <a:schemeClr val="dk1"/>
                </a:solidFill>
              </a:defRPr>
            </a:lvl7pPr>
            <a:lvl8pPr indent="-317500" lvl="7" marL="3657600" rtl="0">
              <a:spcBef>
                <a:spcPts val="0"/>
              </a:spcBef>
              <a:spcAft>
                <a:spcPts val="0"/>
              </a:spcAft>
              <a:buClr>
                <a:schemeClr val="dk1"/>
              </a:buClr>
              <a:buSzPts val="1400"/>
              <a:buChar char="○"/>
              <a:defRPr>
                <a:solidFill>
                  <a:schemeClr val="dk1"/>
                </a:solidFill>
              </a:defRPr>
            </a:lvl8pPr>
            <a:lvl9pPr indent="-317500" lvl="8" marL="4114800" rtl="0">
              <a:spcBef>
                <a:spcPts val="0"/>
              </a:spcBef>
              <a:spcAft>
                <a:spcPts val="0"/>
              </a:spcAft>
              <a:buClr>
                <a:schemeClr val="dk1"/>
              </a:buClr>
              <a:buSzPts val="1400"/>
              <a:buChar char="■"/>
              <a:defRPr>
                <a:solidFill>
                  <a:schemeClr val="dk1"/>
                </a:solidFill>
              </a:defRPr>
            </a:lvl9pPr>
          </a:lstStyle>
          <a:p/>
        </p:txBody>
      </p:sp>
      <p:sp>
        <p:nvSpPr>
          <p:cNvPr id="26" name="Google Shape;2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17500" lvl="1" marL="914400" marR="0" rtl="0" algn="l">
              <a:lnSpc>
                <a:spcPct val="115000"/>
              </a:lnSpc>
              <a:spcBef>
                <a:spcPts val="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17500" lvl="2" marL="1371600" marR="0" rtl="0" algn="l">
              <a:lnSpc>
                <a:spcPct val="115000"/>
              </a:lnSpc>
              <a:spcBef>
                <a:spcPts val="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lnSpc>
                <a:spcPct val="115000"/>
              </a:lnSpc>
              <a:spcBef>
                <a:spcPts val="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115000"/>
              </a:lnSpc>
              <a:spcBef>
                <a:spcPts val="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115000"/>
              </a:lnSpc>
              <a:spcBef>
                <a:spcPts val="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115000"/>
              </a:lnSpc>
              <a:spcBef>
                <a:spcPts val="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115000"/>
              </a:lnSpc>
              <a:spcBef>
                <a:spcPts val="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115000"/>
              </a:lnSpc>
              <a:spcBef>
                <a:spcPts val="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hyperlink" Target="http://www.youtube.com/watch?v=Jp1DhVLe2NQ" TargetMode="External"/><Relationship Id="rId5"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www.youtube.com/watch?v=XOlVliTOVHA"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s://jamboard.google.com/d/1lRzPHYS3orgCg1ASzmiz2bLUjXEf3OU1lEALDfaMU1w/copy" TargetMode="External"/><Relationship Id="rId4" Type="http://schemas.openxmlformats.org/officeDocument/2006/relationships/hyperlink" Target="https://jamboard.google.com/d/1lRzPHYS3orgCg1ASzmiz2bLUjXEf3OU1lEALDfaMU1w/copy" TargetMode="External"/><Relationship Id="rId5" Type="http://schemas.openxmlformats.org/officeDocument/2006/relationships/image" Target="../media/image10.png"/><Relationship Id="rId6"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0.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9.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4.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6.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3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8.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7.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www.youtube.com/watch?v=4eh6IKahbok"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www.youtube.com/watch?v=TP4vzFojewU" TargetMode="Externa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 name="Shape 30"/>
        <p:cNvGrpSpPr/>
        <p:nvPr/>
      </p:nvGrpSpPr>
      <p:grpSpPr>
        <a:xfrm>
          <a:off x="0" y="0"/>
          <a:ext cx="0" cy="0"/>
          <a:chOff x="0" y="0"/>
          <a:chExt cx="0" cy="0"/>
        </a:xfrm>
      </p:grpSpPr>
      <p:sp>
        <p:nvSpPr>
          <p:cNvPr id="31" name="Google Shape;31;p6"/>
          <p:cNvSpPr txBox="1"/>
          <p:nvPr>
            <p:ph idx="4294967295" type="ctrTitle"/>
          </p:nvPr>
        </p:nvSpPr>
        <p:spPr>
          <a:xfrm>
            <a:off x="3628475" y="1648300"/>
            <a:ext cx="5021700" cy="111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3220"/>
              <a:t>Using Aerosol Data to Find Evidence of Volcanic Activity</a:t>
            </a:r>
            <a:endParaRPr b="1" sz="322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5"/>
          <p:cNvSpPr txBox="1"/>
          <p:nvPr>
            <p:ph type="title"/>
          </p:nvPr>
        </p:nvSpPr>
        <p:spPr>
          <a:xfrm>
            <a:off x="262850" y="79300"/>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Welcome to Kilauea...</a:t>
            </a:r>
            <a:endParaRPr/>
          </a:p>
        </p:txBody>
      </p:sp>
      <p:pic>
        <p:nvPicPr>
          <p:cNvPr id="90" name="Google Shape;90;p15"/>
          <p:cNvPicPr preferRelativeResize="0"/>
          <p:nvPr/>
        </p:nvPicPr>
        <p:blipFill>
          <a:blip r:embed="rId3">
            <a:alphaModFix/>
          </a:blip>
          <a:stretch>
            <a:fillRect/>
          </a:stretch>
        </p:blipFill>
        <p:spPr>
          <a:xfrm>
            <a:off x="3288775" y="786700"/>
            <a:ext cx="5551327" cy="3686276"/>
          </a:xfrm>
          <a:prstGeom prst="rect">
            <a:avLst/>
          </a:prstGeom>
          <a:noFill/>
          <a:ln>
            <a:noFill/>
          </a:ln>
        </p:spPr>
      </p:pic>
      <p:sp>
        <p:nvSpPr>
          <p:cNvPr id="91" name="Google Shape;91;p15"/>
          <p:cNvSpPr txBox="1"/>
          <p:nvPr/>
        </p:nvSpPr>
        <p:spPr>
          <a:xfrm>
            <a:off x="381725" y="786700"/>
            <a:ext cx="2653500" cy="17733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3000"/>
              </a:spcBef>
              <a:spcAft>
                <a:spcPts val="1500"/>
              </a:spcAft>
              <a:buNone/>
            </a:pPr>
            <a:r>
              <a:rPr lang="en" sz="2400">
                <a:solidFill>
                  <a:srgbClr val="333333"/>
                </a:solidFill>
                <a:highlight>
                  <a:srgbClr val="FFFFFF"/>
                </a:highlight>
              </a:rPr>
              <a:t>View of Halema‘uma‘u at Kīlauea summit - July 30, 2021</a:t>
            </a:r>
            <a:endParaRPr sz="1100"/>
          </a:p>
        </p:txBody>
      </p:sp>
      <p:pic>
        <p:nvPicPr>
          <p:cNvPr descr="In 2018, a new eruption of Kīlauea volcano changed the island of Hawai‘i forever. From May through August, large lava flows covered land southeast of the park destroying over 700 homes and devastating residential areas in the Puna District. At the same time, the summit area of the park was dramatically changed by tens of thousands of earthquakes, towering ash plumes, and a massive collapse of Kīlauea caldera.&#10;&#10;Credit: U.S. National Park Service&#10;See https://www.nps.gov/media/video/view.htm?id=245E6049-A1EA-4559-AFD1-6185EAEE3FC6 for more information." id="92" name="Google Shape;92;p15" title="2018 Kīlauea Eruption and Summit Collapse">
            <a:hlinkClick r:id="rId4"/>
          </p:cNvPr>
          <p:cNvPicPr preferRelativeResize="0"/>
          <p:nvPr/>
        </p:nvPicPr>
        <p:blipFill>
          <a:blip r:embed="rId5">
            <a:alphaModFix/>
          </a:blip>
          <a:stretch>
            <a:fillRect/>
          </a:stretch>
        </p:blipFill>
        <p:spPr>
          <a:xfrm>
            <a:off x="152400" y="2712400"/>
            <a:ext cx="2976175" cy="223213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ph idx="1" type="body"/>
          </p:nvPr>
        </p:nvSpPr>
        <p:spPr>
          <a:xfrm>
            <a:off x="122525" y="728775"/>
            <a:ext cx="4075500" cy="4260600"/>
          </a:xfrm>
          <a:prstGeom prst="rect">
            <a:avLst/>
          </a:prstGeom>
        </p:spPr>
        <p:txBody>
          <a:bodyPr anchorCtr="0" anchor="t" bIns="91425" lIns="91425" spcFirstLastPara="1" rIns="91425" wrap="square" tIns="91425">
            <a:normAutofit fontScale="85000"/>
          </a:bodyPr>
          <a:lstStyle/>
          <a:p>
            <a:pPr indent="0" lvl="0" marL="0" rtl="0" algn="l">
              <a:lnSpc>
                <a:spcPct val="150000"/>
              </a:lnSpc>
              <a:spcBef>
                <a:spcPts val="0"/>
              </a:spcBef>
              <a:spcAft>
                <a:spcPts val="0"/>
              </a:spcAft>
              <a:buNone/>
            </a:pPr>
            <a:r>
              <a:rPr b="1" lang="en" sz="1917">
                <a:latin typeface="Arial"/>
                <a:ea typeface="Arial"/>
                <a:cs typeface="Arial"/>
                <a:sym typeface="Arial"/>
              </a:rPr>
              <a:t>You will work in groups to look at data obtained in the months around a major eruption of Kilauea in HI. </a:t>
            </a:r>
            <a:endParaRPr b="1" sz="1917">
              <a:latin typeface="Arial"/>
              <a:ea typeface="Arial"/>
              <a:cs typeface="Arial"/>
              <a:sym typeface="Arial"/>
            </a:endParaRPr>
          </a:p>
          <a:p>
            <a:pPr indent="-332105" lvl="0" marL="457200" marR="101600" rtl="0" algn="l">
              <a:lnSpc>
                <a:spcPct val="150000"/>
              </a:lnSpc>
              <a:spcBef>
                <a:spcPts val="0"/>
              </a:spcBef>
              <a:spcAft>
                <a:spcPts val="0"/>
              </a:spcAft>
              <a:buClr>
                <a:schemeClr val="dk1"/>
              </a:buClr>
              <a:buSzPct val="100000"/>
              <a:buFont typeface="Arial"/>
              <a:buAutoNum type="arabicPeriod"/>
            </a:pPr>
            <a:r>
              <a:rPr lang="en" sz="1917"/>
              <a:t>To get started, view the animation of sulfur dioxide from 2008 to observe how sulfur dioxide gas relates to volcanic eruptions.</a:t>
            </a:r>
            <a:endParaRPr sz="1917"/>
          </a:p>
          <a:p>
            <a:pPr indent="-307816" lvl="0" marL="457200" marR="101600" rtl="0" algn="l">
              <a:lnSpc>
                <a:spcPct val="150000"/>
              </a:lnSpc>
              <a:spcBef>
                <a:spcPts val="0"/>
              </a:spcBef>
              <a:spcAft>
                <a:spcPts val="0"/>
              </a:spcAft>
              <a:buClr>
                <a:schemeClr val="dk1"/>
              </a:buClr>
              <a:buSzPct val="76533"/>
              <a:buFont typeface="Arial"/>
              <a:buAutoNum type="arabicPeriod"/>
            </a:pPr>
            <a:r>
              <a:rPr lang="en" sz="1917"/>
              <a:t>Was there any noticeable change in the video? If so, when?  </a:t>
            </a:r>
            <a:endParaRPr sz="1917"/>
          </a:p>
          <a:p>
            <a:pPr indent="-307816" lvl="0" marL="457200" marR="101600" rtl="0" algn="l">
              <a:lnSpc>
                <a:spcPct val="150000"/>
              </a:lnSpc>
              <a:spcBef>
                <a:spcPts val="0"/>
              </a:spcBef>
              <a:spcAft>
                <a:spcPts val="0"/>
              </a:spcAft>
              <a:buClr>
                <a:schemeClr val="dk1"/>
              </a:buClr>
              <a:buSzPct val="76533"/>
              <a:buFont typeface="Arial"/>
              <a:buAutoNum type="arabicPeriod"/>
            </a:pPr>
            <a:r>
              <a:rPr lang="en" sz="1917"/>
              <a:t>To what degree did the data values change?</a:t>
            </a:r>
            <a:endParaRPr/>
          </a:p>
        </p:txBody>
      </p:sp>
      <p:pic>
        <p:nvPicPr>
          <p:cNvPr descr="This movie was created using OMI SO2 data.&#10;&#10;https://aura.gsfc.nasa.gov/science/feature-041408.html" id="98" name="Google Shape;98;p16" title="Kilauea Close Up (Eruption vs Sulfur Dioxide Concentrations)">
            <a:hlinkClick r:id="rId3"/>
          </p:cNvPr>
          <p:cNvPicPr preferRelativeResize="0"/>
          <p:nvPr/>
        </p:nvPicPr>
        <p:blipFill>
          <a:blip r:embed="rId4">
            <a:alphaModFix/>
          </a:blip>
          <a:stretch>
            <a:fillRect/>
          </a:stretch>
        </p:blipFill>
        <p:spPr>
          <a:xfrm>
            <a:off x="4286525" y="728775"/>
            <a:ext cx="4572000" cy="3429000"/>
          </a:xfrm>
          <a:prstGeom prst="rect">
            <a:avLst/>
          </a:prstGeom>
          <a:noFill/>
          <a:ln>
            <a:noFill/>
          </a:ln>
        </p:spPr>
      </p:pic>
      <p:sp>
        <p:nvSpPr>
          <p:cNvPr id="99" name="Google Shape;99;p16"/>
          <p:cNvSpPr txBox="1"/>
          <p:nvPr>
            <p:ph type="title"/>
          </p:nvPr>
        </p:nvSpPr>
        <p:spPr>
          <a:xfrm>
            <a:off x="122525" y="152400"/>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Analyze Data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7"/>
          <p:cNvSpPr txBox="1"/>
          <p:nvPr>
            <p:ph type="title"/>
          </p:nvPr>
        </p:nvSpPr>
        <p:spPr>
          <a:xfrm>
            <a:off x="297675" y="206775"/>
            <a:ext cx="33321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Digging Deeper</a:t>
            </a:r>
            <a:endParaRPr/>
          </a:p>
        </p:txBody>
      </p:sp>
      <p:sp>
        <p:nvSpPr>
          <p:cNvPr id="105" name="Google Shape;105;p17"/>
          <p:cNvSpPr txBox="1"/>
          <p:nvPr/>
        </p:nvSpPr>
        <p:spPr>
          <a:xfrm>
            <a:off x="106250" y="914175"/>
            <a:ext cx="3722100" cy="2485800"/>
          </a:xfrm>
          <a:prstGeom prst="rect">
            <a:avLst/>
          </a:prstGeom>
          <a:noFill/>
          <a:ln>
            <a:noFill/>
          </a:ln>
        </p:spPr>
        <p:txBody>
          <a:bodyPr anchorCtr="0" anchor="t" bIns="91425" lIns="91425" spcFirstLastPara="1" rIns="91425" wrap="square" tIns="91425">
            <a:spAutoFit/>
          </a:bodyPr>
          <a:lstStyle/>
          <a:p>
            <a:pPr indent="-311150" lvl="0" marL="457200" marR="101600" rtl="0" algn="l">
              <a:lnSpc>
                <a:spcPct val="150000"/>
              </a:lnSpc>
              <a:spcBef>
                <a:spcPts val="0"/>
              </a:spcBef>
              <a:spcAft>
                <a:spcPts val="0"/>
              </a:spcAft>
              <a:buClr>
                <a:schemeClr val="dk1"/>
              </a:buClr>
              <a:buSzPts val="1300"/>
              <a:buChar char="●"/>
            </a:pPr>
            <a:r>
              <a:rPr lang="en" sz="1300">
                <a:solidFill>
                  <a:schemeClr val="dk1"/>
                </a:solidFill>
              </a:rPr>
              <a:t>Group A will view the monthly SO</a:t>
            </a:r>
            <a:r>
              <a:rPr baseline="-25000" lang="en" sz="1300">
                <a:solidFill>
                  <a:schemeClr val="dk1"/>
                </a:solidFill>
              </a:rPr>
              <a:t>2</a:t>
            </a:r>
            <a:r>
              <a:rPr lang="en" sz="1300">
                <a:solidFill>
                  <a:schemeClr val="dk1"/>
                </a:solidFill>
              </a:rPr>
              <a:t> images.  </a:t>
            </a:r>
            <a:r>
              <a:rPr b="1" i="1" lang="en" sz="1300" u="sng">
                <a:solidFill>
                  <a:schemeClr val="hlink"/>
                </a:solidFill>
                <a:hlinkClick r:id="rId3"/>
              </a:rPr>
              <a:t>Jamboard for Group A</a:t>
            </a:r>
            <a:r>
              <a:rPr b="1" i="1" lang="en" sz="1300">
                <a:solidFill>
                  <a:schemeClr val="dk1"/>
                </a:solidFill>
              </a:rPr>
              <a:t>.</a:t>
            </a:r>
            <a:endParaRPr b="1" i="1" sz="1300">
              <a:solidFill>
                <a:schemeClr val="dk1"/>
              </a:solidFill>
            </a:endParaRPr>
          </a:p>
          <a:p>
            <a:pPr indent="-311150" lvl="0" marL="457200" marR="101600" rtl="0" algn="l">
              <a:lnSpc>
                <a:spcPct val="150000"/>
              </a:lnSpc>
              <a:spcBef>
                <a:spcPts val="0"/>
              </a:spcBef>
              <a:spcAft>
                <a:spcPts val="0"/>
              </a:spcAft>
              <a:buClr>
                <a:schemeClr val="dk1"/>
              </a:buClr>
              <a:buSzPts val="1300"/>
              <a:buChar char="●"/>
            </a:pPr>
            <a:r>
              <a:rPr lang="en" sz="1300">
                <a:solidFill>
                  <a:schemeClr val="dk1"/>
                </a:solidFill>
              </a:rPr>
              <a:t>Group B  will view the Monthly Aerosols. </a:t>
            </a:r>
            <a:r>
              <a:rPr b="1" i="1" lang="en" sz="1300" u="sng">
                <a:solidFill>
                  <a:schemeClr val="hlink"/>
                </a:solidFill>
                <a:hlinkClick r:id="rId4"/>
              </a:rPr>
              <a:t>Jamboard for Group B</a:t>
            </a:r>
            <a:r>
              <a:rPr b="1" i="1" lang="en" sz="1300">
                <a:solidFill>
                  <a:schemeClr val="dk1"/>
                </a:solidFill>
              </a:rPr>
              <a:t>.</a:t>
            </a:r>
            <a:r>
              <a:rPr lang="en" sz="1300">
                <a:solidFill>
                  <a:schemeClr val="dk1"/>
                </a:solidFill>
              </a:rPr>
              <a:t> </a:t>
            </a:r>
            <a:endParaRPr sz="1300">
              <a:solidFill>
                <a:schemeClr val="dk1"/>
              </a:solidFill>
            </a:endParaRPr>
          </a:p>
          <a:p>
            <a:pPr indent="0" lvl="0" marL="457200" marR="101600" rtl="0" algn="l">
              <a:lnSpc>
                <a:spcPct val="150000"/>
              </a:lnSpc>
              <a:spcBef>
                <a:spcPts val="0"/>
              </a:spcBef>
              <a:spcAft>
                <a:spcPts val="0"/>
              </a:spcAft>
              <a:buNone/>
            </a:pPr>
            <a:r>
              <a:t/>
            </a:r>
            <a:endParaRPr sz="1300">
              <a:solidFill>
                <a:schemeClr val="dk1"/>
              </a:solidFill>
            </a:endParaRPr>
          </a:p>
          <a:p>
            <a:pPr indent="0" lvl="0" marL="0" marR="101600" rtl="0" algn="l">
              <a:lnSpc>
                <a:spcPct val="150000"/>
              </a:lnSpc>
              <a:spcBef>
                <a:spcPts val="0"/>
              </a:spcBef>
              <a:spcAft>
                <a:spcPts val="0"/>
              </a:spcAft>
              <a:buNone/>
            </a:pPr>
            <a:r>
              <a:rPr lang="en" sz="1300">
                <a:solidFill>
                  <a:schemeClr val="dk1"/>
                </a:solidFill>
              </a:rPr>
              <a:t>Each group will sequence monthly mapped images for 2018 in chronological order and answer the following questions:</a:t>
            </a:r>
            <a:endParaRPr sz="1300">
              <a:solidFill>
                <a:schemeClr val="dk1"/>
              </a:solidFill>
            </a:endParaRPr>
          </a:p>
        </p:txBody>
      </p:sp>
      <p:grpSp>
        <p:nvGrpSpPr>
          <p:cNvPr id="106" name="Google Shape;106;p17"/>
          <p:cNvGrpSpPr/>
          <p:nvPr/>
        </p:nvGrpSpPr>
        <p:grpSpPr>
          <a:xfrm>
            <a:off x="6483276" y="914179"/>
            <a:ext cx="2660726" cy="2646971"/>
            <a:chOff x="3629776" y="828104"/>
            <a:chExt cx="2660726" cy="2646971"/>
          </a:xfrm>
        </p:grpSpPr>
        <p:pic>
          <p:nvPicPr>
            <p:cNvPr id="107" name="Google Shape;107;p17"/>
            <p:cNvPicPr preferRelativeResize="0"/>
            <p:nvPr/>
          </p:nvPicPr>
          <p:blipFill>
            <a:blip r:embed="rId5">
              <a:alphaModFix/>
            </a:blip>
            <a:stretch>
              <a:fillRect/>
            </a:stretch>
          </p:blipFill>
          <p:spPr>
            <a:xfrm>
              <a:off x="3629807" y="1189323"/>
              <a:ext cx="2660695" cy="2285752"/>
            </a:xfrm>
            <a:prstGeom prst="rect">
              <a:avLst/>
            </a:prstGeom>
            <a:noFill/>
            <a:ln>
              <a:noFill/>
            </a:ln>
          </p:spPr>
        </p:pic>
        <p:sp>
          <p:nvSpPr>
            <p:cNvPr id="108" name="Google Shape;108;p17"/>
            <p:cNvSpPr txBox="1"/>
            <p:nvPr/>
          </p:nvSpPr>
          <p:spPr>
            <a:xfrm>
              <a:off x="3629776" y="828104"/>
              <a:ext cx="2660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Monthly Aerosols, Hawaii</a:t>
              </a:r>
              <a:endParaRPr/>
            </a:p>
            <a:p>
              <a:pPr indent="0" lvl="0" marL="0" rtl="0" algn="l">
                <a:spcBef>
                  <a:spcPts val="0"/>
                </a:spcBef>
                <a:spcAft>
                  <a:spcPts val="0"/>
                </a:spcAft>
                <a:buNone/>
              </a:pPr>
              <a:r>
                <a:t/>
              </a:r>
              <a:endParaRPr/>
            </a:p>
          </p:txBody>
        </p:sp>
      </p:grpSp>
      <p:grpSp>
        <p:nvGrpSpPr>
          <p:cNvPr id="109" name="Google Shape;109;p17"/>
          <p:cNvGrpSpPr/>
          <p:nvPr/>
        </p:nvGrpSpPr>
        <p:grpSpPr>
          <a:xfrm>
            <a:off x="3748394" y="836104"/>
            <a:ext cx="2734891" cy="2641941"/>
            <a:chOff x="6337094" y="828104"/>
            <a:chExt cx="2734891" cy="2641941"/>
          </a:xfrm>
        </p:grpSpPr>
        <p:pic>
          <p:nvPicPr>
            <p:cNvPr id="110" name="Google Shape;110;p17"/>
            <p:cNvPicPr preferRelativeResize="0"/>
            <p:nvPr/>
          </p:nvPicPr>
          <p:blipFill>
            <a:blip r:embed="rId6">
              <a:alphaModFix/>
            </a:blip>
            <a:stretch>
              <a:fillRect/>
            </a:stretch>
          </p:blipFill>
          <p:spPr>
            <a:xfrm>
              <a:off x="6337094" y="1194340"/>
              <a:ext cx="2660695" cy="2275704"/>
            </a:xfrm>
            <a:prstGeom prst="rect">
              <a:avLst/>
            </a:prstGeom>
            <a:noFill/>
            <a:ln>
              <a:noFill/>
            </a:ln>
          </p:spPr>
        </p:pic>
        <p:sp>
          <p:nvSpPr>
            <p:cNvPr id="111" name="Google Shape;111;p17"/>
            <p:cNvSpPr txBox="1"/>
            <p:nvPr/>
          </p:nvSpPr>
          <p:spPr>
            <a:xfrm>
              <a:off x="6411286" y="828104"/>
              <a:ext cx="26607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Monthly SO</a:t>
              </a:r>
              <a:r>
                <a:rPr baseline="-25000" lang="en"/>
                <a:t>2</a:t>
              </a:r>
              <a:r>
                <a:rPr lang="en"/>
                <a:t> Hawaii</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pSp>
      <p:sp>
        <p:nvSpPr>
          <p:cNvPr id="112" name="Google Shape;112;p17"/>
          <p:cNvSpPr txBox="1"/>
          <p:nvPr/>
        </p:nvSpPr>
        <p:spPr>
          <a:xfrm>
            <a:off x="5384693" y="490400"/>
            <a:ext cx="20154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dk1"/>
                </a:solidFill>
              </a:rPr>
              <a:t>January 2018</a:t>
            </a:r>
            <a:endParaRPr b="1" sz="1900"/>
          </a:p>
        </p:txBody>
      </p:sp>
      <p:sp>
        <p:nvSpPr>
          <p:cNvPr id="113" name="Google Shape;113;p17"/>
          <p:cNvSpPr txBox="1"/>
          <p:nvPr/>
        </p:nvSpPr>
        <p:spPr>
          <a:xfrm>
            <a:off x="637575" y="3517175"/>
            <a:ext cx="8163300" cy="8958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1200"/>
              </a:spcBef>
              <a:spcAft>
                <a:spcPts val="0"/>
              </a:spcAft>
              <a:buClr>
                <a:schemeClr val="dk1"/>
              </a:buClr>
              <a:buSzPts val="1100"/>
              <a:buAutoNum type="arabicPeriod"/>
            </a:pPr>
            <a:r>
              <a:rPr lang="en"/>
              <a:t>How do the data change?</a:t>
            </a:r>
            <a:endParaRPr/>
          </a:p>
          <a:p>
            <a:pPr indent="-298450" lvl="0" marL="457200" rtl="0" algn="l">
              <a:lnSpc>
                <a:spcPct val="115000"/>
              </a:lnSpc>
              <a:spcBef>
                <a:spcPts val="0"/>
              </a:spcBef>
              <a:spcAft>
                <a:spcPts val="0"/>
              </a:spcAft>
              <a:buClr>
                <a:schemeClr val="dk1"/>
              </a:buClr>
              <a:buSzPts val="1100"/>
              <a:buAutoNum type="arabicPeriod"/>
            </a:pPr>
            <a:r>
              <a:rPr lang="en"/>
              <a:t>What is the rate of change in the data from month to month?</a:t>
            </a:r>
            <a:endParaRPr/>
          </a:p>
          <a:p>
            <a:pPr indent="-298450" lvl="0" marL="457200" rtl="0" algn="l">
              <a:lnSpc>
                <a:spcPct val="115000"/>
              </a:lnSpc>
              <a:spcBef>
                <a:spcPts val="0"/>
              </a:spcBef>
              <a:spcAft>
                <a:spcPts val="0"/>
              </a:spcAft>
              <a:buClr>
                <a:schemeClr val="dk1"/>
              </a:buClr>
              <a:buSzPts val="1100"/>
              <a:buAutoNum type="arabicPeriod"/>
            </a:pPr>
            <a:r>
              <a:rPr lang="en"/>
              <a:t>What patterns do you observe in the way that the data change over time?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grpSp>
        <p:nvGrpSpPr>
          <p:cNvPr id="118" name="Google Shape;118;p18"/>
          <p:cNvGrpSpPr/>
          <p:nvPr/>
        </p:nvGrpSpPr>
        <p:grpSpPr>
          <a:xfrm>
            <a:off x="140457" y="634875"/>
            <a:ext cx="4385568" cy="3873748"/>
            <a:chOff x="4453032" y="702850"/>
            <a:chExt cx="4385568" cy="3873748"/>
          </a:xfrm>
        </p:grpSpPr>
        <p:pic>
          <p:nvPicPr>
            <p:cNvPr id="119" name="Google Shape;119;p18"/>
            <p:cNvPicPr preferRelativeResize="0"/>
            <p:nvPr/>
          </p:nvPicPr>
          <p:blipFill>
            <a:blip r:embed="rId3">
              <a:alphaModFix/>
            </a:blip>
            <a:stretch>
              <a:fillRect/>
            </a:stretch>
          </p:blipFill>
          <p:spPr>
            <a:xfrm>
              <a:off x="4453032" y="1035582"/>
              <a:ext cx="4266519" cy="3541016"/>
            </a:xfrm>
            <a:prstGeom prst="rect">
              <a:avLst/>
            </a:prstGeom>
            <a:noFill/>
            <a:ln>
              <a:noFill/>
            </a:ln>
          </p:spPr>
        </p:pic>
        <p:sp>
          <p:nvSpPr>
            <p:cNvPr id="120" name="Google Shape;120;p18"/>
            <p:cNvSpPr txBox="1"/>
            <p:nvPr/>
          </p:nvSpPr>
          <p:spPr>
            <a:xfrm>
              <a:off x="4572000" y="702850"/>
              <a:ext cx="4266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Monthly SO</a:t>
              </a:r>
              <a:r>
                <a:rPr baseline="-25000" lang="en"/>
                <a:t>2</a:t>
              </a:r>
              <a:r>
                <a:rPr lang="en"/>
                <a:t> Hawaii</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pSp>
      <p:sp>
        <p:nvSpPr>
          <p:cNvPr id="121" name="Google Shape;121;p18"/>
          <p:cNvSpPr txBox="1"/>
          <p:nvPr/>
        </p:nvSpPr>
        <p:spPr>
          <a:xfrm>
            <a:off x="7118400" y="225850"/>
            <a:ext cx="17202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dk1"/>
                </a:solidFill>
              </a:rPr>
              <a:t>January 2018</a:t>
            </a:r>
            <a:endParaRPr b="1" sz="1900"/>
          </a:p>
        </p:txBody>
      </p:sp>
      <p:sp>
        <p:nvSpPr>
          <p:cNvPr id="122" name="Google Shape;122;p18"/>
          <p:cNvSpPr txBox="1"/>
          <p:nvPr>
            <p:ph type="title"/>
          </p:nvPr>
        </p:nvSpPr>
        <p:spPr>
          <a:xfrm>
            <a:off x="111750" y="110650"/>
            <a:ext cx="33321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Observation Tip</a:t>
            </a:r>
            <a:endParaRPr/>
          </a:p>
        </p:txBody>
      </p:sp>
      <p:grpSp>
        <p:nvGrpSpPr>
          <p:cNvPr id="123" name="Google Shape;123;p18"/>
          <p:cNvGrpSpPr/>
          <p:nvPr/>
        </p:nvGrpSpPr>
        <p:grpSpPr>
          <a:xfrm>
            <a:off x="4712775" y="630963"/>
            <a:ext cx="4266600" cy="3881575"/>
            <a:chOff x="111750" y="702850"/>
            <a:chExt cx="4266600" cy="3881575"/>
          </a:xfrm>
        </p:grpSpPr>
        <p:pic>
          <p:nvPicPr>
            <p:cNvPr id="124" name="Google Shape;124;p18"/>
            <p:cNvPicPr preferRelativeResize="0"/>
            <p:nvPr/>
          </p:nvPicPr>
          <p:blipFill>
            <a:blip r:embed="rId4">
              <a:alphaModFix/>
            </a:blip>
            <a:stretch>
              <a:fillRect/>
            </a:stretch>
          </p:blipFill>
          <p:spPr>
            <a:xfrm>
              <a:off x="111800" y="1027775"/>
              <a:ext cx="4266519" cy="3556650"/>
            </a:xfrm>
            <a:prstGeom prst="rect">
              <a:avLst/>
            </a:prstGeom>
            <a:noFill/>
            <a:ln>
              <a:noFill/>
            </a:ln>
          </p:spPr>
        </p:pic>
        <p:sp>
          <p:nvSpPr>
            <p:cNvPr id="125" name="Google Shape;125;p18"/>
            <p:cNvSpPr txBox="1"/>
            <p:nvPr/>
          </p:nvSpPr>
          <p:spPr>
            <a:xfrm>
              <a:off x="111750" y="702850"/>
              <a:ext cx="4266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Monthly Aerosols, Hawaii</a:t>
              </a:r>
              <a:endParaRPr/>
            </a:p>
            <a:p>
              <a:pPr indent="0" lvl="0" marL="0" rtl="0" algn="l">
                <a:spcBef>
                  <a:spcPts val="0"/>
                </a:spcBef>
                <a:spcAft>
                  <a:spcPts val="0"/>
                </a:spcAft>
                <a:buNone/>
              </a:pPr>
              <a:r>
                <a:t/>
              </a:r>
              <a:endParaRPr/>
            </a:p>
          </p:txBody>
        </p:sp>
        <p:sp>
          <p:nvSpPr>
            <p:cNvPr id="126" name="Google Shape;126;p18"/>
            <p:cNvSpPr txBox="1"/>
            <p:nvPr/>
          </p:nvSpPr>
          <p:spPr>
            <a:xfrm>
              <a:off x="313513" y="2721700"/>
              <a:ext cx="3863100" cy="1080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i="1" lang="en" sz="1000"/>
                <a:t>What do the white spots mean? </a:t>
              </a:r>
              <a:r>
                <a:rPr lang="en" sz="1000"/>
                <a:t> This shade of white is not included in the color key, so what does it mean?  </a:t>
              </a:r>
              <a:r>
                <a:rPr lang="en" sz="1050">
                  <a:solidFill>
                    <a:schemeClr val="dk1"/>
                  </a:solidFill>
                </a:rPr>
                <a:t>The uncolored pixels indicate places where persistent cloud cover prevents the sensor from collecting observations and results in missing data in the data set. </a:t>
              </a:r>
              <a:endParaRPr sz="1000"/>
            </a:p>
          </p:txBody>
        </p:sp>
        <p:cxnSp>
          <p:nvCxnSpPr>
            <p:cNvPr id="127" name="Google Shape;127;p18"/>
            <p:cNvCxnSpPr/>
            <p:nvPr/>
          </p:nvCxnSpPr>
          <p:spPr>
            <a:xfrm flipH="1" rot="10800000">
              <a:off x="1280700" y="1797200"/>
              <a:ext cx="309900" cy="970800"/>
            </a:xfrm>
            <a:prstGeom prst="straightConnector1">
              <a:avLst/>
            </a:prstGeom>
            <a:noFill/>
            <a:ln cap="flat" cmpd="sng" w="28575">
              <a:solidFill>
                <a:schemeClr val="dk2"/>
              </a:solidFill>
              <a:prstDash val="solid"/>
              <a:round/>
              <a:headEnd len="med" w="med" type="none"/>
              <a:tailEnd len="med" w="med" type="stealth"/>
            </a:ln>
          </p:spPr>
        </p:cxn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grpSp>
        <p:nvGrpSpPr>
          <p:cNvPr id="132" name="Google Shape;132;p19"/>
          <p:cNvGrpSpPr/>
          <p:nvPr/>
        </p:nvGrpSpPr>
        <p:grpSpPr>
          <a:xfrm>
            <a:off x="4609725" y="733288"/>
            <a:ext cx="4266600" cy="3881575"/>
            <a:chOff x="111750" y="702850"/>
            <a:chExt cx="4266600" cy="3881575"/>
          </a:xfrm>
        </p:grpSpPr>
        <p:pic>
          <p:nvPicPr>
            <p:cNvPr id="133" name="Google Shape;133;p19"/>
            <p:cNvPicPr preferRelativeResize="0"/>
            <p:nvPr/>
          </p:nvPicPr>
          <p:blipFill>
            <a:blip r:embed="rId3">
              <a:alphaModFix/>
            </a:blip>
            <a:stretch>
              <a:fillRect/>
            </a:stretch>
          </p:blipFill>
          <p:spPr>
            <a:xfrm>
              <a:off x="111800" y="1027775"/>
              <a:ext cx="4266519" cy="3556650"/>
            </a:xfrm>
            <a:prstGeom prst="rect">
              <a:avLst/>
            </a:prstGeom>
            <a:noFill/>
            <a:ln>
              <a:noFill/>
            </a:ln>
          </p:spPr>
        </p:pic>
        <p:sp>
          <p:nvSpPr>
            <p:cNvPr id="134" name="Google Shape;134;p19"/>
            <p:cNvSpPr txBox="1"/>
            <p:nvPr/>
          </p:nvSpPr>
          <p:spPr>
            <a:xfrm>
              <a:off x="111750" y="702850"/>
              <a:ext cx="4266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Monthly Aerosols, Hawaii</a:t>
              </a:r>
              <a:endParaRPr/>
            </a:p>
            <a:p>
              <a:pPr indent="0" lvl="0" marL="0" rtl="0" algn="l">
                <a:spcBef>
                  <a:spcPts val="0"/>
                </a:spcBef>
                <a:spcAft>
                  <a:spcPts val="0"/>
                </a:spcAft>
                <a:buNone/>
              </a:pPr>
              <a:r>
                <a:t/>
              </a:r>
              <a:endParaRPr/>
            </a:p>
          </p:txBody>
        </p:sp>
      </p:grpSp>
      <p:grpSp>
        <p:nvGrpSpPr>
          <p:cNvPr id="135" name="Google Shape;135;p19"/>
          <p:cNvGrpSpPr/>
          <p:nvPr/>
        </p:nvGrpSpPr>
        <p:grpSpPr>
          <a:xfrm>
            <a:off x="92407" y="737200"/>
            <a:ext cx="4385568" cy="3873748"/>
            <a:chOff x="4453032" y="702850"/>
            <a:chExt cx="4385568" cy="3873748"/>
          </a:xfrm>
        </p:grpSpPr>
        <p:pic>
          <p:nvPicPr>
            <p:cNvPr id="136" name="Google Shape;136;p19"/>
            <p:cNvPicPr preferRelativeResize="0"/>
            <p:nvPr/>
          </p:nvPicPr>
          <p:blipFill>
            <a:blip r:embed="rId4">
              <a:alphaModFix/>
            </a:blip>
            <a:stretch>
              <a:fillRect/>
            </a:stretch>
          </p:blipFill>
          <p:spPr>
            <a:xfrm>
              <a:off x="4453032" y="1035582"/>
              <a:ext cx="4266519" cy="3541016"/>
            </a:xfrm>
            <a:prstGeom prst="rect">
              <a:avLst/>
            </a:prstGeom>
            <a:noFill/>
            <a:ln>
              <a:noFill/>
            </a:ln>
          </p:spPr>
        </p:pic>
        <p:sp>
          <p:nvSpPr>
            <p:cNvPr id="137" name="Google Shape;137;p19"/>
            <p:cNvSpPr txBox="1"/>
            <p:nvPr/>
          </p:nvSpPr>
          <p:spPr>
            <a:xfrm>
              <a:off x="4572000" y="702850"/>
              <a:ext cx="4266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Monthly SO</a:t>
              </a:r>
              <a:r>
                <a:rPr baseline="-25000" lang="en"/>
                <a:t>2</a:t>
              </a:r>
              <a:r>
                <a:rPr lang="en"/>
                <a:t> Hawaii</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pSp>
      <p:sp>
        <p:nvSpPr>
          <p:cNvPr id="138" name="Google Shape;138;p19"/>
          <p:cNvSpPr txBox="1"/>
          <p:nvPr/>
        </p:nvSpPr>
        <p:spPr>
          <a:xfrm>
            <a:off x="3711900" y="225850"/>
            <a:ext cx="17202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dk1"/>
                </a:solidFill>
              </a:rPr>
              <a:t>January 2018</a:t>
            </a:r>
            <a:endParaRPr b="1" sz="19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0"/>
          <p:cNvSpPr txBox="1"/>
          <p:nvPr/>
        </p:nvSpPr>
        <p:spPr>
          <a:xfrm>
            <a:off x="3528750" y="225850"/>
            <a:ext cx="20865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dk1"/>
                </a:solidFill>
              </a:rPr>
              <a:t>February 2018</a:t>
            </a:r>
            <a:endParaRPr b="1" sz="1900"/>
          </a:p>
        </p:txBody>
      </p:sp>
      <p:grpSp>
        <p:nvGrpSpPr>
          <p:cNvPr id="144" name="Google Shape;144;p20"/>
          <p:cNvGrpSpPr/>
          <p:nvPr/>
        </p:nvGrpSpPr>
        <p:grpSpPr>
          <a:xfrm>
            <a:off x="204475" y="805875"/>
            <a:ext cx="4437100" cy="4057276"/>
            <a:chOff x="4572000" y="702850"/>
            <a:chExt cx="4437100" cy="4057276"/>
          </a:xfrm>
        </p:grpSpPr>
        <p:sp>
          <p:nvSpPr>
            <p:cNvPr id="145" name="Google Shape;145;p20"/>
            <p:cNvSpPr txBox="1"/>
            <p:nvPr/>
          </p:nvSpPr>
          <p:spPr>
            <a:xfrm>
              <a:off x="4572000" y="702850"/>
              <a:ext cx="4266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Monthly SO</a:t>
              </a:r>
              <a:r>
                <a:rPr baseline="-25000" lang="en"/>
                <a:t>2</a:t>
              </a:r>
              <a:r>
                <a:rPr lang="en"/>
                <a:t> Hawaii</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46" name="Google Shape;146;p20"/>
            <p:cNvPicPr preferRelativeResize="0"/>
            <p:nvPr/>
          </p:nvPicPr>
          <p:blipFill>
            <a:blip r:embed="rId3">
              <a:alphaModFix/>
            </a:blip>
            <a:stretch>
              <a:fillRect/>
            </a:stretch>
          </p:blipFill>
          <p:spPr>
            <a:xfrm>
              <a:off x="4777538" y="1043525"/>
              <a:ext cx="4231562" cy="3716601"/>
            </a:xfrm>
            <a:prstGeom prst="rect">
              <a:avLst/>
            </a:prstGeom>
            <a:noFill/>
            <a:ln>
              <a:noFill/>
            </a:ln>
          </p:spPr>
        </p:pic>
      </p:grpSp>
      <p:grpSp>
        <p:nvGrpSpPr>
          <p:cNvPr id="147" name="Google Shape;147;p20"/>
          <p:cNvGrpSpPr/>
          <p:nvPr/>
        </p:nvGrpSpPr>
        <p:grpSpPr>
          <a:xfrm>
            <a:off x="4641575" y="919750"/>
            <a:ext cx="4266600" cy="3943410"/>
            <a:chOff x="111750" y="702850"/>
            <a:chExt cx="4266600" cy="3943410"/>
          </a:xfrm>
        </p:grpSpPr>
        <p:sp>
          <p:nvSpPr>
            <p:cNvPr id="148" name="Google Shape;148;p20"/>
            <p:cNvSpPr txBox="1"/>
            <p:nvPr/>
          </p:nvSpPr>
          <p:spPr>
            <a:xfrm>
              <a:off x="111750" y="702850"/>
              <a:ext cx="4266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Monthly Aerosols, Hawaii</a:t>
              </a:r>
              <a:endParaRPr/>
            </a:p>
            <a:p>
              <a:pPr indent="0" lvl="0" marL="0" rtl="0" algn="l">
                <a:spcBef>
                  <a:spcPts val="0"/>
                </a:spcBef>
                <a:spcAft>
                  <a:spcPts val="0"/>
                </a:spcAft>
                <a:buNone/>
              </a:pPr>
              <a:r>
                <a:t/>
              </a:r>
              <a:endParaRPr/>
            </a:p>
          </p:txBody>
        </p:sp>
        <p:pic>
          <p:nvPicPr>
            <p:cNvPr id="149" name="Google Shape;149;p20"/>
            <p:cNvPicPr preferRelativeResize="0"/>
            <p:nvPr/>
          </p:nvPicPr>
          <p:blipFill>
            <a:blip r:embed="rId4">
              <a:alphaModFix/>
            </a:blip>
            <a:stretch>
              <a:fillRect/>
            </a:stretch>
          </p:blipFill>
          <p:spPr>
            <a:xfrm>
              <a:off x="208800" y="1157391"/>
              <a:ext cx="3910895" cy="3488869"/>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1"/>
          <p:cNvSpPr txBox="1"/>
          <p:nvPr/>
        </p:nvSpPr>
        <p:spPr>
          <a:xfrm>
            <a:off x="3711900" y="225850"/>
            <a:ext cx="17202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dk1"/>
                </a:solidFill>
              </a:rPr>
              <a:t>March 2018</a:t>
            </a:r>
            <a:endParaRPr b="1" sz="1900"/>
          </a:p>
        </p:txBody>
      </p:sp>
      <p:grpSp>
        <p:nvGrpSpPr>
          <p:cNvPr id="155" name="Google Shape;155;p21"/>
          <p:cNvGrpSpPr/>
          <p:nvPr/>
        </p:nvGrpSpPr>
        <p:grpSpPr>
          <a:xfrm>
            <a:off x="4541050" y="819600"/>
            <a:ext cx="4389837" cy="4144500"/>
            <a:chOff x="111750" y="702850"/>
            <a:chExt cx="4389837" cy="4144500"/>
          </a:xfrm>
        </p:grpSpPr>
        <p:sp>
          <p:nvSpPr>
            <p:cNvPr id="156" name="Google Shape;156;p21"/>
            <p:cNvSpPr txBox="1"/>
            <p:nvPr/>
          </p:nvSpPr>
          <p:spPr>
            <a:xfrm>
              <a:off x="111750" y="702850"/>
              <a:ext cx="4266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Monthly Aerosols, Hawaii</a:t>
              </a:r>
              <a:endParaRPr/>
            </a:p>
            <a:p>
              <a:pPr indent="0" lvl="0" marL="0" rtl="0" algn="l">
                <a:spcBef>
                  <a:spcPts val="0"/>
                </a:spcBef>
                <a:spcAft>
                  <a:spcPts val="0"/>
                </a:spcAft>
                <a:buNone/>
              </a:pPr>
              <a:r>
                <a:t/>
              </a:r>
              <a:endParaRPr/>
            </a:p>
          </p:txBody>
        </p:sp>
        <p:pic>
          <p:nvPicPr>
            <p:cNvPr id="157" name="Google Shape;157;p21"/>
            <p:cNvPicPr preferRelativeResize="0"/>
            <p:nvPr/>
          </p:nvPicPr>
          <p:blipFill>
            <a:blip r:embed="rId3">
              <a:alphaModFix/>
            </a:blip>
            <a:stretch>
              <a:fillRect/>
            </a:stretch>
          </p:blipFill>
          <p:spPr>
            <a:xfrm>
              <a:off x="111750" y="1006350"/>
              <a:ext cx="4389837" cy="3841000"/>
            </a:xfrm>
            <a:prstGeom prst="rect">
              <a:avLst/>
            </a:prstGeom>
            <a:noFill/>
            <a:ln>
              <a:noFill/>
            </a:ln>
          </p:spPr>
        </p:pic>
      </p:grpSp>
      <p:grpSp>
        <p:nvGrpSpPr>
          <p:cNvPr id="158" name="Google Shape;158;p21"/>
          <p:cNvGrpSpPr/>
          <p:nvPr/>
        </p:nvGrpSpPr>
        <p:grpSpPr>
          <a:xfrm>
            <a:off x="149575" y="771525"/>
            <a:ext cx="4362475" cy="4144500"/>
            <a:chOff x="4572000" y="702850"/>
            <a:chExt cx="4362475" cy="4144500"/>
          </a:xfrm>
        </p:grpSpPr>
        <p:sp>
          <p:nvSpPr>
            <p:cNvPr id="159" name="Google Shape;159;p21"/>
            <p:cNvSpPr txBox="1"/>
            <p:nvPr/>
          </p:nvSpPr>
          <p:spPr>
            <a:xfrm>
              <a:off x="4572000" y="702850"/>
              <a:ext cx="4266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Monthly SO</a:t>
              </a:r>
              <a:r>
                <a:rPr baseline="-25000" lang="en"/>
                <a:t>2</a:t>
              </a:r>
              <a:r>
                <a:rPr lang="en"/>
                <a:t> Hawaii</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60" name="Google Shape;160;p21"/>
            <p:cNvPicPr preferRelativeResize="0"/>
            <p:nvPr/>
          </p:nvPicPr>
          <p:blipFill>
            <a:blip r:embed="rId4">
              <a:alphaModFix/>
            </a:blip>
            <a:stretch>
              <a:fillRect/>
            </a:stretch>
          </p:blipFill>
          <p:spPr>
            <a:xfrm>
              <a:off x="4667875" y="1122511"/>
              <a:ext cx="4266600" cy="3724840"/>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2"/>
          <p:cNvSpPr txBox="1"/>
          <p:nvPr/>
        </p:nvSpPr>
        <p:spPr>
          <a:xfrm>
            <a:off x="3711900" y="225850"/>
            <a:ext cx="17202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dk1"/>
                </a:solidFill>
              </a:rPr>
              <a:t>April 2018</a:t>
            </a:r>
            <a:endParaRPr b="1" sz="1900"/>
          </a:p>
        </p:txBody>
      </p:sp>
      <p:grpSp>
        <p:nvGrpSpPr>
          <p:cNvPr id="166" name="Google Shape;166;p22"/>
          <p:cNvGrpSpPr/>
          <p:nvPr/>
        </p:nvGrpSpPr>
        <p:grpSpPr>
          <a:xfrm>
            <a:off x="4657825" y="627300"/>
            <a:ext cx="4358398" cy="4363801"/>
            <a:chOff x="98025" y="627300"/>
            <a:chExt cx="4358398" cy="4363801"/>
          </a:xfrm>
        </p:grpSpPr>
        <p:sp>
          <p:nvSpPr>
            <p:cNvPr id="167" name="Google Shape;167;p22"/>
            <p:cNvSpPr txBox="1"/>
            <p:nvPr/>
          </p:nvSpPr>
          <p:spPr>
            <a:xfrm>
              <a:off x="98025" y="627300"/>
              <a:ext cx="4266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Monthly Aerosols, Hawaii</a:t>
              </a:r>
              <a:endParaRPr/>
            </a:p>
            <a:p>
              <a:pPr indent="0" lvl="0" marL="0" rtl="0" algn="l">
                <a:spcBef>
                  <a:spcPts val="0"/>
                </a:spcBef>
                <a:spcAft>
                  <a:spcPts val="0"/>
                </a:spcAft>
                <a:buNone/>
              </a:pPr>
              <a:r>
                <a:t/>
              </a:r>
              <a:endParaRPr/>
            </a:p>
          </p:txBody>
        </p:sp>
        <p:pic>
          <p:nvPicPr>
            <p:cNvPr id="168" name="Google Shape;168;p22"/>
            <p:cNvPicPr preferRelativeResize="0"/>
            <p:nvPr/>
          </p:nvPicPr>
          <p:blipFill>
            <a:blip r:embed="rId3">
              <a:alphaModFix/>
            </a:blip>
            <a:stretch>
              <a:fillRect/>
            </a:stretch>
          </p:blipFill>
          <p:spPr>
            <a:xfrm>
              <a:off x="152400" y="958425"/>
              <a:ext cx="4304023" cy="4032676"/>
            </a:xfrm>
            <a:prstGeom prst="rect">
              <a:avLst/>
            </a:prstGeom>
            <a:noFill/>
            <a:ln>
              <a:noFill/>
            </a:ln>
          </p:spPr>
        </p:pic>
      </p:grpSp>
      <p:grpSp>
        <p:nvGrpSpPr>
          <p:cNvPr id="169" name="Google Shape;169;p22"/>
          <p:cNvGrpSpPr/>
          <p:nvPr/>
        </p:nvGrpSpPr>
        <p:grpSpPr>
          <a:xfrm>
            <a:off x="211100" y="665075"/>
            <a:ext cx="4266600" cy="4288250"/>
            <a:chOff x="4619825" y="702850"/>
            <a:chExt cx="4266600" cy="4288250"/>
          </a:xfrm>
        </p:grpSpPr>
        <p:sp>
          <p:nvSpPr>
            <p:cNvPr id="170" name="Google Shape;170;p22"/>
            <p:cNvSpPr txBox="1"/>
            <p:nvPr/>
          </p:nvSpPr>
          <p:spPr>
            <a:xfrm>
              <a:off x="4619825" y="702850"/>
              <a:ext cx="4266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Monthly SO</a:t>
              </a:r>
              <a:r>
                <a:rPr baseline="-25000" lang="en"/>
                <a:t>2</a:t>
              </a:r>
              <a:r>
                <a:rPr lang="en"/>
                <a:t> Hawaii</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71" name="Google Shape;171;p22"/>
            <p:cNvPicPr preferRelativeResize="0"/>
            <p:nvPr/>
          </p:nvPicPr>
          <p:blipFill>
            <a:blip r:embed="rId4">
              <a:alphaModFix/>
            </a:blip>
            <a:stretch>
              <a:fillRect/>
            </a:stretch>
          </p:blipFill>
          <p:spPr>
            <a:xfrm>
              <a:off x="4619825" y="1038010"/>
              <a:ext cx="4266600" cy="3953090"/>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3"/>
          <p:cNvSpPr txBox="1"/>
          <p:nvPr/>
        </p:nvSpPr>
        <p:spPr>
          <a:xfrm>
            <a:off x="3711900" y="225850"/>
            <a:ext cx="17202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dk1"/>
                </a:solidFill>
              </a:rPr>
              <a:t>May 2018</a:t>
            </a:r>
            <a:endParaRPr b="1" sz="1900"/>
          </a:p>
        </p:txBody>
      </p:sp>
      <p:grpSp>
        <p:nvGrpSpPr>
          <p:cNvPr id="177" name="Google Shape;177;p23"/>
          <p:cNvGrpSpPr/>
          <p:nvPr/>
        </p:nvGrpSpPr>
        <p:grpSpPr>
          <a:xfrm>
            <a:off x="4572000" y="702850"/>
            <a:ext cx="4411184" cy="4288250"/>
            <a:chOff x="111750" y="702850"/>
            <a:chExt cx="4411184" cy="4288250"/>
          </a:xfrm>
        </p:grpSpPr>
        <p:sp>
          <p:nvSpPr>
            <p:cNvPr id="178" name="Google Shape;178;p23"/>
            <p:cNvSpPr txBox="1"/>
            <p:nvPr/>
          </p:nvSpPr>
          <p:spPr>
            <a:xfrm>
              <a:off x="111750" y="702850"/>
              <a:ext cx="4266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Monthly Aerosols, Hawaii</a:t>
              </a:r>
              <a:endParaRPr/>
            </a:p>
            <a:p>
              <a:pPr indent="0" lvl="0" marL="0" rtl="0" algn="l">
                <a:spcBef>
                  <a:spcPts val="0"/>
                </a:spcBef>
                <a:spcAft>
                  <a:spcPts val="0"/>
                </a:spcAft>
                <a:buNone/>
              </a:pPr>
              <a:r>
                <a:t/>
              </a:r>
              <a:endParaRPr/>
            </a:p>
          </p:txBody>
        </p:sp>
        <p:pic>
          <p:nvPicPr>
            <p:cNvPr id="179" name="Google Shape;179;p23"/>
            <p:cNvPicPr preferRelativeResize="0"/>
            <p:nvPr/>
          </p:nvPicPr>
          <p:blipFill>
            <a:blip r:embed="rId3">
              <a:alphaModFix/>
            </a:blip>
            <a:stretch>
              <a:fillRect/>
            </a:stretch>
          </p:blipFill>
          <p:spPr>
            <a:xfrm>
              <a:off x="152400" y="1118150"/>
              <a:ext cx="4370534" cy="3872950"/>
            </a:xfrm>
            <a:prstGeom prst="rect">
              <a:avLst/>
            </a:prstGeom>
            <a:noFill/>
            <a:ln>
              <a:noFill/>
            </a:ln>
          </p:spPr>
        </p:pic>
      </p:grpSp>
      <p:grpSp>
        <p:nvGrpSpPr>
          <p:cNvPr id="180" name="Google Shape;180;p23"/>
          <p:cNvGrpSpPr/>
          <p:nvPr/>
        </p:nvGrpSpPr>
        <p:grpSpPr>
          <a:xfrm>
            <a:off x="53425" y="647925"/>
            <a:ext cx="4488501" cy="4288249"/>
            <a:chOff x="4572000" y="702850"/>
            <a:chExt cx="4488501" cy="4288249"/>
          </a:xfrm>
        </p:grpSpPr>
        <p:sp>
          <p:nvSpPr>
            <p:cNvPr id="181" name="Google Shape;181;p23"/>
            <p:cNvSpPr txBox="1"/>
            <p:nvPr/>
          </p:nvSpPr>
          <p:spPr>
            <a:xfrm>
              <a:off x="4572000" y="702850"/>
              <a:ext cx="4266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Monthly SO</a:t>
              </a:r>
              <a:r>
                <a:rPr baseline="-25000" lang="en"/>
                <a:t>2</a:t>
              </a:r>
              <a:r>
                <a:rPr lang="en"/>
                <a:t> Hawaii</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82" name="Google Shape;182;p23"/>
            <p:cNvPicPr preferRelativeResize="0"/>
            <p:nvPr/>
          </p:nvPicPr>
          <p:blipFill>
            <a:blip r:embed="rId4">
              <a:alphaModFix/>
            </a:blip>
            <a:stretch>
              <a:fillRect/>
            </a:stretch>
          </p:blipFill>
          <p:spPr>
            <a:xfrm>
              <a:off x="4689975" y="1160988"/>
              <a:ext cx="4370525" cy="3830112"/>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4"/>
          <p:cNvSpPr txBox="1"/>
          <p:nvPr/>
        </p:nvSpPr>
        <p:spPr>
          <a:xfrm>
            <a:off x="3711900" y="225850"/>
            <a:ext cx="17202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dk1"/>
                </a:solidFill>
              </a:rPr>
              <a:t>June 2018</a:t>
            </a:r>
            <a:endParaRPr b="1" sz="1900"/>
          </a:p>
        </p:txBody>
      </p:sp>
      <p:grpSp>
        <p:nvGrpSpPr>
          <p:cNvPr id="188" name="Google Shape;188;p24"/>
          <p:cNvGrpSpPr/>
          <p:nvPr/>
        </p:nvGrpSpPr>
        <p:grpSpPr>
          <a:xfrm>
            <a:off x="4690075" y="702850"/>
            <a:ext cx="4406756" cy="4288250"/>
            <a:chOff x="111750" y="702850"/>
            <a:chExt cx="4406756" cy="4288250"/>
          </a:xfrm>
        </p:grpSpPr>
        <p:sp>
          <p:nvSpPr>
            <p:cNvPr id="189" name="Google Shape;189;p24"/>
            <p:cNvSpPr txBox="1"/>
            <p:nvPr/>
          </p:nvSpPr>
          <p:spPr>
            <a:xfrm>
              <a:off x="111750" y="702850"/>
              <a:ext cx="4266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Monthly Aerosols, Hawaii</a:t>
              </a:r>
              <a:endParaRPr/>
            </a:p>
            <a:p>
              <a:pPr indent="0" lvl="0" marL="0" rtl="0" algn="l">
                <a:spcBef>
                  <a:spcPts val="0"/>
                </a:spcBef>
                <a:spcAft>
                  <a:spcPts val="0"/>
                </a:spcAft>
                <a:buNone/>
              </a:pPr>
              <a:r>
                <a:t/>
              </a:r>
              <a:endParaRPr/>
            </a:p>
          </p:txBody>
        </p:sp>
        <p:pic>
          <p:nvPicPr>
            <p:cNvPr id="190" name="Google Shape;190;p24"/>
            <p:cNvPicPr preferRelativeResize="0"/>
            <p:nvPr/>
          </p:nvPicPr>
          <p:blipFill>
            <a:blip r:embed="rId3">
              <a:alphaModFix/>
            </a:blip>
            <a:stretch>
              <a:fillRect/>
            </a:stretch>
          </p:blipFill>
          <p:spPr>
            <a:xfrm>
              <a:off x="152400" y="1006325"/>
              <a:ext cx="4366106" cy="3984775"/>
            </a:xfrm>
            <a:prstGeom prst="rect">
              <a:avLst/>
            </a:prstGeom>
            <a:noFill/>
            <a:ln>
              <a:noFill/>
            </a:ln>
          </p:spPr>
        </p:pic>
      </p:grpSp>
      <p:grpSp>
        <p:nvGrpSpPr>
          <p:cNvPr id="191" name="Google Shape;191;p24"/>
          <p:cNvGrpSpPr/>
          <p:nvPr/>
        </p:nvGrpSpPr>
        <p:grpSpPr>
          <a:xfrm>
            <a:off x="122075" y="702850"/>
            <a:ext cx="4478725" cy="4288250"/>
            <a:chOff x="4572000" y="702850"/>
            <a:chExt cx="4478725" cy="4288250"/>
          </a:xfrm>
        </p:grpSpPr>
        <p:sp>
          <p:nvSpPr>
            <p:cNvPr id="192" name="Google Shape;192;p24"/>
            <p:cNvSpPr txBox="1"/>
            <p:nvPr/>
          </p:nvSpPr>
          <p:spPr>
            <a:xfrm>
              <a:off x="4572000" y="702850"/>
              <a:ext cx="4266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Monthly SO</a:t>
              </a:r>
              <a:r>
                <a:rPr baseline="-25000" lang="en"/>
                <a:t>2</a:t>
              </a:r>
              <a:r>
                <a:rPr lang="en"/>
                <a:t> Hawaii</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93" name="Google Shape;193;p24"/>
            <p:cNvPicPr preferRelativeResize="0"/>
            <p:nvPr/>
          </p:nvPicPr>
          <p:blipFill>
            <a:blip r:embed="rId4">
              <a:alphaModFix/>
            </a:blip>
            <a:stretch>
              <a:fillRect/>
            </a:stretch>
          </p:blipFill>
          <p:spPr>
            <a:xfrm>
              <a:off x="4684624" y="1059484"/>
              <a:ext cx="4366100" cy="3931616"/>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Objectives</a:t>
            </a:r>
            <a:r>
              <a:rPr lang="en"/>
              <a:t>:</a:t>
            </a:r>
            <a:endParaRPr/>
          </a:p>
        </p:txBody>
      </p:sp>
      <p:sp>
        <p:nvSpPr>
          <p:cNvPr id="37" name="Google Shape;37;p7"/>
          <p:cNvSpPr txBox="1"/>
          <p:nvPr>
            <p:ph idx="1" type="body"/>
          </p:nvPr>
        </p:nvSpPr>
        <p:spPr>
          <a:xfrm>
            <a:off x="140150" y="1266325"/>
            <a:ext cx="8857500" cy="3302700"/>
          </a:xfrm>
          <a:prstGeom prst="rect">
            <a:avLst/>
          </a:prstGeom>
        </p:spPr>
        <p:txBody>
          <a:bodyPr anchorCtr="0" anchor="t" bIns="91425" lIns="91425" spcFirstLastPara="1" rIns="91425" wrap="square" tIns="91425">
            <a:normAutofit/>
          </a:bodyPr>
          <a:lstStyle/>
          <a:p>
            <a:pPr indent="-381000" lvl="0" marL="457200" marR="101600" rtl="0" algn="l">
              <a:spcBef>
                <a:spcPts val="0"/>
              </a:spcBef>
              <a:spcAft>
                <a:spcPts val="0"/>
              </a:spcAft>
              <a:buClr>
                <a:schemeClr val="dk1"/>
              </a:buClr>
              <a:buSzPts val="2400"/>
              <a:buFont typeface="Arial"/>
              <a:buChar char="●"/>
            </a:pPr>
            <a:r>
              <a:rPr lang="en" sz="2400"/>
              <a:t>Analyze data to find evidence of volcanic activity</a:t>
            </a:r>
            <a:endParaRPr sz="2400"/>
          </a:p>
          <a:p>
            <a:pPr indent="-381000" lvl="0" marL="457200" marR="101600" rtl="0" algn="l">
              <a:spcBef>
                <a:spcPts val="800"/>
              </a:spcBef>
              <a:spcAft>
                <a:spcPts val="0"/>
              </a:spcAft>
              <a:buClr>
                <a:schemeClr val="dk1"/>
              </a:buClr>
              <a:buSzPts val="2400"/>
              <a:buFont typeface="Arial"/>
              <a:buChar char="●"/>
            </a:pPr>
            <a:r>
              <a:rPr lang="en" sz="2400"/>
              <a:t>Analyze more than one data source for evidence of activity</a:t>
            </a:r>
            <a:endParaRPr sz="2400"/>
          </a:p>
          <a:p>
            <a:pPr indent="-381000" lvl="0" marL="457200" marR="101600" rtl="0" algn="l">
              <a:spcBef>
                <a:spcPts val="800"/>
              </a:spcBef>
              <a:spcAft>
                <a:spcPts val="0"/>
              </a:spcAft>
              <a:buClr>
                <a:schemeClr val="dk1"/>
              </a:buClr>
              <a:buSzPts val="2400"/>
              <a:buFont typeface="Arial"/>
              <a:buChar char="●"/>
            </a:pPr>
            <a:r>
              <a:rPr lang="en" sz="2400"/>
              <a:t>Make a claim based on evidence of how aerosols and sulfur dioxide data are related</a:t>
            </a:r>
            <a:endParaRPr sz="2400"/>
          </a:p>
          <a:p>
            <a:pPr indent="-381000" lvl="0" marL="457200" marR="101600" rtl="0" algn="l">
              <a:spcBef>
                <a:spcPts val="800"/>
              </a:spcBef>
              <a:spcAft>
                <a:spcPts val="800"/>
              </a:spcAft>
              <a:buClr>
                <a:schemeClr val="dk1"/>
              </a:buClr>
              <a:buSzPts val="2400"/>
              <a:buFont typeface="Arial"/>
              <a:buChar char="●"/>
            </a:pPr>
            <a:r>
              <a:rPr lang="en" sz="2400"/>
              <a:t>Share your findings with others</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5"/>
          <p:cNvSpPr txBox="1"/>
          <p:nvPr/>
        </p:nvSpPr>
        <p:spPr>
          <a:xfrm>
            <a:off x="3711900" y="225850"/>
            <a:ext cx="17202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dk1"/>
                </a:solidFill>
              </a:rPr>
              <a:t>July 2018</a:t>
            </a:r>
            <a:endParaRPr b="1" sz="1900"/>
          </a:p>
        </p:txBody>
      </p:sp>
      <p:grpSp>
        <p:nvGrpSpPr>
          <p:cNvPr id="199" name="Google Shape;199;p25"/>
          <p:cNvGrpSpPr/>
          <p:nvPr/>
        </p:nvGrpSpPr>
        <p:grpSpPr>
          <a:xfrm>
            <a:off x="4572000" y="639675"/>
            <a:ext cx="4415995" cy="4288249"/>
            <a:chOff x="111750" y="702850"/>
            <a:chExt cx="4415995" cy="4288249"/>
          </a:xfrm>
        </p:grpSpPr>
        <p:sp>
          <p:nvSpPr>
            <p:cNvPr id="200" name="Google Shape;200;p25"/>
            <p:cNvSpPr txBox="1"/>
            <p:nvPr/>
          </p:nvSpPr>
          <p:spPr>
            <a:xfrm>
              <a:off x="111750" y="702850"/>
              <a:ext cx="4266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Monthly Aerosols, Hawaii</a:t>
              </a:r>
              <a:endParaRPr/>
            </a:p>
            <a:p>
              <a:pPr indent="0" lvl="0" marL="0" rtl="0" algn="l">
                <a:spcBef>
                  <a:spcPts val="0"/>
                </a:spcBef>
                <a:spcAft>
                  <a:spcPts val="0"/>
                </a:spcAft>
                <a:buNone/>
              </a:pPr>
              <a:r>
                <a:t/>
              </a:r>
              <a:endParaRPr/>
            </a:p>
          </p:txBody>
        </p:sp>
        <p:pic>
          <p:nvPicPr>
            <p:cNvPr id="201" name="Google Shape;201;p25"/>
            <p:cNvPicPr preferRelativeResize="0"/>
            <p:nvPr/>
          </p:nvPicPr>
          <p:blipFill>
            <a:blip r:embed="rId3">
              <a:alphaModFix/>
            </a:blip>
            <a:stretch>
              <a:fillRect/>
            </a:stretch>
          </p:blipFill>
          <p:spPr>
            <a:xfrm>
              <a:off x="152400" y="990375"/>
              <a:ext cx="4375345" cy="4000724"/>
            </a:xfrm>
            <a:prstGeom prst="rect">
              <a:avLst/>
            </a:prstGeom>
            <a:noFill/>
            <a:ln>
              <a:noFill/>
            </a:ln>
          </p:spPr>
        </p:pic>
      </p:grpSp>
      <p:grpSp>
        <p:nvGrpSpPr>
          <p:cNvPr id="202" name="Google Shape;202;p25"/>
          <p:cNvGrpSpPr/>
          <p:nvPr/>
        </p:nvGrpSpPr>
        <p:grpSpPr>
          <a:xfrm>
            <a:off x="0" y="586100"/>
            <a:ext cx="4497950" cy="4341825"/>
            <a:chOff x="4572000" y="702850"/>
            <a:chExt cx="4497950" cy="4341825"/>
          </a:xfrm>
        </p:grpSpPr>
        <p:sp>
          <p:nvSpPr>
            <p:cNvPr id="203" name="Google Shape;203;p25"/>
            <p:cNvSpPr txBox="1"/>
            <p:nvPr/>
          </p:nvSpPr>
          <p:spPr>
            <a:xfrm>
              <a:off x="4572000" y="702850"/>
              <a:ext cx="4266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Monthly SO</a:t>
              </a:r>
              <a:r>
                <a:rPr baseline="-25000" lang="en"/>
                <a:t>2</a:t>
              </a:r>
              <a:r>
                <a:rPr lang="en"/>
                <a:t> Hawaii</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204" name="Google Shape;204;p25"/>
            <p:cNvPicPr preferRelativeResize="0"/>
            <p:nvPr/>
          </p:nvPicPr>
          <p:blipFill>
            <a:blip r:embed="rId4">
              <a:alphaModFix/>
            </a:blip>
            <a:stretch>
              <a:fillRect/>
            </a:stretch>
          </p:blipFill>
          <p:spPr>
            <a:xfrm>
              <a:off x="4694600" y="1079435"/>
              <a:ext cx="4375350" cy="3965240"/>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6"/>
          <p:cNvSpPr txBox="1"/>
          <p:nvPr/>
        </p:nvSpPr>
        <p:spPr>
          <a:xfrm>
            <a:off x="3711900" y="225850"/>
            <a:ext cx="17202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dk1"/>
                </a:solidFill>
              </a:rPr>
              <a:t>August 2018</a:t>
            </a:r>
            <a:endParaRPr b="1" sz="1900"/>
          </a:p>
        </p:txBody>
      </p:sp>
      <p:grpSp>
        <p:nvGrpSpPr>
          <p:cNvPr id="210" name="Google Shape;210;p26"/>
          <p:cNvGrpSpPr/>
          <p:nvPr/>
        </p:nvGrpSpPr>
        <p:grpSpPr>
          <a:xfrm>
            <a:off x="4602900" y="606700"/>
            <a:ext cx="4373286" cy="4411875"/>
            <a:chOff x="111750" y="579225"/>
            <a:chExt cx="4373286" cy="4411875"/>
          </a:xfrm>
        </p:grpSpPr>
        <p:sp>
          <p:nvSpPr>
            <p:cNvPr id="211" name="Google Shape;211;p26"/>
            <p:cNvSpPr txBox="1"/>
            <p:nvPr/>
          </p:nvSpPr>
          <p:spPr>
            <a:xfrm>
              <a:off x="111750" y="579225"/>
              <a:ext cx="4266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Monthly Aerosols, Hawaii</a:t>
              </a:r>
              <a:endParaRPr/>
            </a:p>
            <a:p>
              <a:pPr indent="0" lvl="0" marL="0" rtl="0" algn="l">
                <a:spcBef>
                  <a:spcPts val="0"/>
                </a:spcBef>
                <a:spcAft>
                  <a:spcPts val="0"/>
                </a:spcAft>
                <a:buNone/>
              </a:pPr>
              <a:r>
                <a:t/>
              </a:r>
              <a:endParaRPr/>
            </a:p>
          </p:txBody>
        </p:sp>
        <p:pic>
          <p:nvPicPr>
            <p:cNvPr id="212" name="Google Shape;212;p26"/>
            <p:cNvPicPr preferRelativeResize="0"/>
            <p:nvPr/>
          </p:nvPicPr>
          <p:blipFill>
            <a:blip r:embed="rId3">
              <a:alphaModFix/>
            </a:blip>
            <a:stretch>
              <a:fillRect/>
            </a:stretch>
          </p:blipFill>
          <p:spPr>
            <a:xfrm>
              <a:off x="152400" y="958425"/>
              <a:ext cx="4332636" cy="4032675"/>
            </a:xfrm>
            <a:prstGeom prst="rect">
              <a:avLst/>
            </a:prstGeom>
            <a:noFill/>
            <a:ln>
              <a:noFill/>
            </a:ln>
          </p:spPr>
        </p:pic>
      </p:grpSp>
      <p:grpSp>
        <p:nvGrpSpPr>
          <p:cNvPr id="213" name="Google Shape;213;p26"/>
          <p:cNvGrpSpPr/>
          <p:nvPr/>
        </p:nvGrpSpPr>
        <p:grpSpPr>
          <a:xfrm>
            <a:off x="159275" y="668513"/>
            <a:ext cx="4412725" cy="4288250"/>
            <a:chOff x="4572000" y="702850"/>
            <a:chExt cx="4412725" cy="4288250"/>
          </a:xfrm>
        </p:grpSpPr>
        <p:sp>
          <p:nvSpPr>
            <p:cNvPr id="214" name="Google Shape;214;p26"/>
            <p:cNvSpPr txBox="1"/>
            <p:nvPr/>
          </p:nvSpPr>
          <p:spPr>
            <a:xfrm>
              <a:off x="4572000" y="702850"/>
              <a:ext cx="4266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Monthly SO</a:t>
              </a:r>
              <a:r>
                <a:rPr baseline="-25000" lang="en"/>
                <a:t>2</a:t>
              </a:r>
              <a:r>
                <a:rPr lang="en"/>
                <a:t> Hawaii</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215" name="Google Shape;215;p26"/>
            <p:cNvPicPr preferRelativeResize="0"/>
            <p:nvPr/>
          </p:nvPicPr>
          <p:blipFill>
            <a:blip r:embed="rId4">
              <a:alphaModFix/>
            </a:blip>
            <a:stretch>
              <a:fillRect/>
            </a:stretch>
          </p:blipFill>
          <p:spPr>
            <a:xfrm>
              <a:off x="4652100" y="1073398"/>
              <a:ext cx="4332625" cy="3917702"/>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7"/>
          <p:cNvSpPr txBox="1"/>
          <p:nvPr/>
        </p:nvSpPr>
        <p:spPr>
          <a:xfrm>
            <a:off x="3333450" y="225850"/>
            <a:ext cx="24771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dk1"/>
                </a:solidFill>
              </a:rPr>
              <a:t>September 2018</a:t>
            </a:r>
            <a:endParaRPr b="1" sz="1900"/>
          </a:p>
        </p:txBody>
      </p:sp>
      <p:grpSp>
        <p:nvGrpSpPr>
          <p:cNvPr id="221" name="Google Shape;221;p27"/>
          <p:cNvGrpSpPr/>
          <p:nvPr/>
        </p:nvGrpSpPr>
        <p:grpSpPr>
          <a:xfrm>
            <a:off x="4877400" y="702850"/>
            <a:ext cx="4266600" cy="4288249"/>
            <a:chOff x="111750" y="702850"/>
            <a:chExt cx="4266600" cy="4288249"/>
          </a:xfrm>
        </p:grpSpPr>
        <p:sp>
          <p:nvSpPr>
            <p:cNvPr id="222" name="Google Shape;222;p27"/>
            <p:cNvSpPr txBox="1"/>
            <p:nvPr/>
          </p:nvSpPr>
          <p:spPr>
            <a:xfrm>
              <a:off x="111750" y="702850"/>
              <a:ext cx="4266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Monthly Aerosols, Hawaii</a:t>
              </a:r>
              <a:endParaRPr/>
            </a:p>
            <a:p>
              <a:pPr indent="0" lvl="0" marL="0" rtl="0" algn="l">
                <a:spcBef>
                  <a:spcPts val="0"/>
                </a:spcBef>
                <a:spcAft>
                  <a:spcPts val="0"/>
                </a:spcAft>
                <a:buNone/>
              </a:pPr>
              <a:r>
                <a:t/>
              </a:r>
              <a:endParaRPr/>
            </a:p>
          </p:txBody>
        </p:sp>
        <p:pic>
          <p:nvPicPr>
            <p:cNvPr id="223" name="Google Shape;223;p27"/>
            <p:cNvPicPr preferRelativeResize="0"/>
            <p:nvPr/>
          </p:nvPicPr>
          <p:blipFill>
            <a:blip r:embed="rId3">
              <a:alphaModFix/>
            </a:blip>
            <a:stretch>
              <a:fillRect/>
            </a:stretch>
          </p:blipFill>
          <p:spPr>
            <a:xfrm>
              <a:off x="152400" y="1038275"/>
              <a:ext cx="3992834" cy="3952824"/>
            </a:xfrm>
            <a:prstGeom prst="rect">
              <a:avLst/>
            </a:prstGeom>
            <a:noFill/>
            <a:ln>
              <a:noFill/>
            </a:ln>
          </p:spPr>
        </p:pic>
      </p:grpSp>
      <p:grpSp>
        <p:nvGrpSpPr>
          <p:cNvPr id="224" name="Google Shape;224;p27"/>
          <p:cNvGrpSpPr/>
          <p:nvPr/>
        </p:nvGrpSpPr>
        <p:grpSpPr>
          <a:xfrm>
            <a:off x="56324" y="647900"/>
            <a:ext cx="4687996" cy="4288250"/>
            <a:chOff x="4320824" y="702850"/>
            <a:chExt cx="4687996" cy="4288250"/>
          </a:xfrm>
        </p:grpSpPr>
        <p:sp>
          <p:nvSpPr>
            <p:cNvPr id="225" name="Google Shape;225;p27"/>
            <p:cNvSpPr txBox="1"/>
            <p:nvPr/>
          </p:nvSpPr>
          <p:spPr>
            <a:xfrm>
              <a:off x="4572000" y="702850"/>
              <a:ext cx="4266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Monthly SO</a:t>
              </a:r>
              <a:r>
                <a:rPr baseline="-25000" lang="en"/>
                <a:t>2</a:t>
              </a:r>
              <a:r>
                <a:rPr lang="en"/>
                <a:t> Hawaii</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226" name="Google Shape;226;p27"/>
            <p:cNvPicPr preferRelativeResize="0"/>
            <p:nvPr/>
          </p:nvPicPr>
          <p:blipFill>
            <a:blip r:embed="rId4">
              <a:alphaModFix/>
            </a:blip>
            <a:stretch>
              <a:fillRect/>
            </a:stretch>
          </p:blipFill>
          <p:spPr>
            <a:xfrm>
              <a:off x="4320824" y="1038275"/>
              <a:ext cx="4687996" cy="3952825"/>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8"/>
          <p:cNvSpPr txBox="1"/>
          <p:nvPr/>
        </p:nvSpPr>
        <p:spPr>
          <a:xfrm>
            <a:off x="3711900" y="225850"/>
            <a:ext cx="17202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dk1"/>
                </a:solidFill>
              </a:rPr>
              <a:t>October 2018</a:t>
            </a:r>
            <a:endParaRPr b="1" sz="1900"/>
          </a:p>
        </p:txBody>
      </p:sp>
      <p:grpSp>
        <p:nvGrpSpPr>
          <p:cNvPr id="232" name="Google Shape;232;p28"/>
          <p:cNvGrpSpPr/>
          <p:nvPr/>
        </p:nvGrpSpPr>
        <p:grpSpPr>
          <a:xfrm>
            <a:off x="4846675" y="647900"/>
            <a:ext cx="4266600" cy="4343200"/>
            <a:chOff x="111750" y="647900"/>
            <a:chExt cx="4266600" cy="4343200"/>
          </a:xfrm>
        </p:grpSpPr>
        <p:sp>
          <p:nvSpPr>
            <p:cNvPr id="233" name="Google Shape;233;p28"/>
            <p:cNvSpPr txBox="1"/>
            <p:nvPr/>
          </p:nvSpPr>
          <p:spPr>
            <a:xfrm>
              <a:off x="111750" y="647900"/>
              <a:ext cx="4266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Monthly Aerosols, Hawaii</a:t>
              </a:r>
              <a:endParaRPr/>
            </a:p>
            <a:p>
              <a:pPr indent="0" lvl="0" marL="0" rtl="0" algn="l">
                <a:spcBef>
                  <a:spcPts val="0"/>
                </a:spcBef>
                <a:spcAft>
                  <a:spcPts val="0"/>
                </a:spcAft>
                <a:buNone/>
              </a:pPr>
              <a:r>
                <a:t/>
              </a:r>
              <a:endParaRPr/>
            </a:p>
          </p:txBody>
        </p:sp>
        <p:pic>
          <p:nvPicPr>
            <p:cNvPr id="234" name="Google Shape;234;p28"/>
            <p:cNvPicPr preferRelativeResize="0"/>
            <p:nvPr/>
          </p:nvPicPr>
          <p:blipFill>
            <a:blip r:embed="rId3">
              <a:alphaModFix/>
            </a:blip>
            <a:stretch>
              <a:fillRect/>
            </a:stretch>
          </p:blipFill>
          <p:spPr>
            <a:xfrm>
              <a:off x="152400" y="990375"/>
              <a:ext cx="3936560" cy="4000724"/>
            </a:xfrm>
            <a:prstGeom prst="rect">
              <a:avLst/>
            </a:prstGeom>
            <a:noFill/>
            <a:ln>
              <a:noFill/>
            </a:ln>
          </p:spPr>
        </p:pic>
      </p:grpSp>
      <p:grpSp>
        <p:nvGrpSpPr>
          <p:cNvPr id="235" name="Google Shape;235;p28"/>
          <p:cNvGrpSpPr/>
          <p:nvPr/>
        </p:nvGrpSpPr>
        <p:grpSpPr>
          <a:xfrm>
            <a:off x="135250" y="517450"/>
            <a:ext cx="4631128" cy="4370650"/>
            <a:chOff x="4262425" y="620450"/>
            <a:chExt cx="4631128" cy="4370650"/>
          </a:xfrm>
        </p:grpSpPr>
        <p:sp>
          <p:nvSpPr>
            <p:cNvPr id="236" name="Google Shape;236;p28"/>
            <p:cNvSpPr txBox="1"/>
            <p:nvPr/>
          </p:nvSpPr>
          <p:spPr>
            <a:xfrm>
              <a:off x="4626950" y="620450"/>
              <a:ext cx="4266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Monthly SO</a:t>
              </a:r>
              <a:r>
                <a:rPr baseline="-25000" lang="en"/>
                <a:t>2</a:t>
              </a:r>
              <a:r>
                <a:rPr lang="en"/>
                <a:t> Hawaii</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237" name="Google Shape;237;p28"/>
            <p:cNvPicPr preferRelativeResize="0"/>
            <p:nvPr/>
          </p:nvPicPr>
          <p:blipFill>
            <a:blip r:embed="rId4">
              <a:alphaModFix/>
            </a:blip>
            <a:stretch>
              <a:fillRect/>
            </a:stretch>
          </p:blipFill>
          <p:spPr>
            <a:xfrm>
              <a:off x="4262425" y="990375"/>
              <a:ext cx="4631128" cy="4000725"/>
            </a:xfrm>
            <a:prstGeom prst="rect">
              <a:avLst/>
            </a:prstGeom>
            <a:noFill/>
            <a:ln>
              <a:noFill/>
            </a:ln>
          </p:spPr>
        </p:pic>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9"/>
          <p:cNvSpPr txBox="1"/>
          <p:nvPr/>
        </p:nvSpPr>
        <p:spPr>
          <a:xfrm>
            <a:off x="3349500" y="225850"/>
            <a:ext cx="24450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dk1"/>
                </a:solidFill>
              </a:rPr>
              <a:t>November 2018</a:t>
            </a:r>
            <a:endParaRPr b="1" sz="1900"/>
          </a:p>
        </p:txBody>
      </p:sp>
      <p:grpSp>
        <p:nvGrpSpPr>
          <p:cNvPr id="243" name="Google Shape;243;p29"/>
          <p:cNvGrpSpPr/>
          <p:nvPr/>
        </p:nvGrpSpPr>
        <p:grpSpPr>
          <a:xfrm>
            <a:off x="4657825" y="668500"/>
            <a:ext cx="4266600" cy="4288249"/>
            <a:chOff x="111750" y="702850"/>
            <a:chExt cx="4266600" cy="4288249"/>
          </a:xfrm>
        </p:grpSpPr>
        <p:sp>
          <p:nvSpPr>
            <p:cNvPr id="244" name="Google Shape;244;p29"/>
            <p:cNvSpPr txBox="1"/>
            <p:nvPr/>
          </p:nvSpPr>
          <p:spPr>
            <a:xfrm>
              <a:off x="111750" y="702850"/>
              <a:ext cx="4266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Monthly Aerosols, Hawaii</a:t>
              </a:r>
              <a:endParaRPr/>
            </a:p>
            <a:p>
              <a:pPr indent="0" lvl="0" marL="0" rtl="0" algn="l">
                <a:spcBef>
                  <a:spcPts val="0"/>
                </a:spcBef>
                <a:spcAft>
                  <a:spcPts val="0"/>
                </a:spcAft>
                <a:buNone/>
              </a:pPr>
              <a:r>
                <a:t/>
              </a:r>
              <a:endParaRPr/>
            </a:p>
          </p:txBody>
        </p:sp>
        <p:pic>
          <p:nvPicPr>
            <p:cNvPr id="245" name="Google Shape;245;p29"/>
            <p:cNvPicPr preferRelativeResize="0"/>
            <p:nvPr/>
          </p:nvPicPr>
          <p:blipFill>
            <a:blip r:embed="rId3">
              <a:alphaModFix/>
            </a:blip>
            <a:stretch>
              <a:fillRect/>
            </a:stretch>
          </p:blipFill>
          <p:spPr>
            <a:xfrm>
              <a:off x="152400" y="990375"/>
              <a:ext cx="3775145" cy="4000724"/>
            </a:xfrm>
            <a:prstGeom prst="rect">
              <a:avLst/>
            </a:prstGeom>
            <a:noFill/>
            <a:ln>
              <a:noFill/>
            </a:ln>
          </p:spPr>
        </p:pic>
      </p:grpSp>
      <p:grpSp>
        <p:nvGrpSpPr>
          <p:cNvPr id="246" name="Google Shape;246;p29"/>
          <p:cNvGrpSpPr/>
          <p:nvPr/>
        </p:nvGrpSpPr>
        <p:grpSpPr>
          <a:xfrm>
            <a:off x="234250" y="489950"/>
            <a:ext cx="4703825" cy="4384400"/>
            <a:chOff x="4093575" y="606700"/>
            <a:chExt cx="4703825" cy="4384400"/>
          </a:xfrm>
        </p:grpSpPr>
        <p:sp>
          <p:nvSpPr>
            <p:cNvPr id="247" name="Google Shape;247;p29"/>
            <p:cNvSpPr txBox="1"/>
            <p:nvPr/>
          </p:nvSpPr>
          <p:spPr>
            <a:xfrm>
              <a:off x="4530800" y="606700"/>
              <a:ext cx="4266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Monthly SO</a:t>
              </a:r>
              <a:r>
                <a:rPr baseline="-25000" lang="en"/>
                <a:t>2</a:t>
              </a:r>
              <a:r>
                <a:rPr lang="en"/>
                <a:t> Hawaii</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248" name="Google Shape;248;p29"/>
            <p:cNvPicPr preferRelativeResize="0"/>
            <p:nvPr/>
          </p:nvPicPr>
          <p:blipFill>
            <a:blip r:embed="rId4">
              <a:alphaModFix/>
            </a:blip>
            <a:stretch>
              <a:fillRect/>
            </a:stretch>
          </p:blipFill>
          <p:spPr>
            <a:xfrm>
              <a:off x="4093575" y="990375"/>
              <a:ext cx="4402601" cy="4000725"/>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0"/>
          <p:cNvSpPr txBox="1"/>
          <p:nvPr/>
        </p:nvSpPr>
        <p:spPr>
          <a:xfrm>
            <a:off x="3309600" y="225850"/>
            <a:ext cx="25248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dk1"/>
                </a:solidFill>
              </a:rPr>
              <a:t>December 2018</a:t>
            </a:r>
            <a:endParaRPr b="1" sz="1900"/>
          </a:p>
        </p:txBody>
      </p:sp>
      <p:grpSp>
        <p:nvGrpSpPr>
          <p:cNvPr id="254" name="Google Shape;254;p30"/>
          <p:cNvGrpSpPr/>
          <p:nvPr/>
        </p:nvGrpSpPr>
        <p:grpSpPr>
          <a:xfrm>
            <a:off x="4877400" y="647925"/>
            <a:ext cx="4266600" cy="4288250"/>
            <a:chOff x="111750" y="702850"/>
            <a:chExt cx="4266600" cy="4288250"/>
          </a:xfrm>
        </p:grpSpPr>
        <p:sp>
          <p:nvSpPr>
            <p:cNvPr id="255" name="Google Shape;255;p30"/>
            <p:cNvSpPr txBox="1"/>
            <p:nvPr/>
          </p:nvSpPr>
          <p:spPr>
            <a:xfrm>
              <a:off x="111750" y="702850"/>
              <a:ext cx="4266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Monthly Aerosols, Hawaii</a:t>
              </a:r>
              <a:endParaRPr/>
            </a:p>
            <a:p>
              <a:pPr indent="0" lvl="0" marL="0" rtl="0" algn="l">
                <a:spcBef>
                  <a:spcPts val="0"/>
                </a:spcBef>
                <a:spcAft>
                  <a:spcPts val="0"/>
                </a:spcAft>
                <a:buNone/>
              </a:pPr>
              <a:r>
                <a:t/>
              </a:r>
              <a:endParaRPr/>
            </a:p>
          </p:txBody>
        </p:sp>
        <p:pic>
          <p:nvPicPr>
            <p:cNvPr id="256" name="Google Shape;256;p30"/>
            <p:cNvPicPr preferRelativeResize="0"/>
            <p:nvPr/>
          </p:nvPicPr>
          <p:blipFill>
            <a:blip r:embed="rId3">
              <a:alphaModFix/>
            </a:blip>
            <a:stretch>
              <a:fillRect/>
            </a:stretch>
          </p:blipFill>
          <p:spPr>
            <a:xfrm>
              <a:off x="152400" y="1022300"/>
              <a:ext cx="3881067" cy="3968800"/>
            </a:xfrm>
            <a:prstGeom prst="rect">
              <a:avLst/>
            </a:prstGeom>
            <a:noFill/>
            <a:ln>
              <a:noFill/>
            </a:ln>
          </p:spPr>
        </p:pic>
      </p:grpSp>
      <p:grpSp>
        <p:nvGrpSpPr>
          <p:cNvPr id="257" name="Google Shape;257;p30"/>
          <p:cNvGrpSpPr/>
          <p:nvPr/>
        </p:nvGrpSpPr>
        <p:grpSpPr>
          <a:xfrm>
            <a:off x="114350" y="573700"/>
            <a:ext cx="4632725" cy="4288250"/>
            <a:chOff x="4205875" y="702850"/>
            <a:chExt cx="4632725" cy="4288250"/>
          </a:xfrm>
        </p:grpSpPr>
        <p:sp>
          <p:nvSpPr>
            <p:cNvPr id="258" name="Google Shape;258;p30"/>
            <p:cNvSpPr txBox="1"/>
            <p:nvPr/>
          </p:nvSpPr>
          <p:spPr>
            <a:xfrm>
              <a:off x="4572000" y="702850"/>
              <a:ext cx="4266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Monthly SO</a:t>
              </a:r>
              <a:r>
                <a:rPr baseline="-25000" lang="en"/>
                <a:t>2</a:t>
              </a:r>
              <a:r>
                <a:rPr lang="en"/>
                <a:t> Hawaii</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259" name="Google Shape;259;p30"/>
            <p:cNvPicPr preferRelativeResize="0"/>
            <p:nvPr/>
          </p:nvPicPr>
          <p:blipFill>
            <a:blip r:embed="rId4">
              <a:alphaModFix/>
            </a:blip>
            <a:stretch>
              <a:fillRect/>
            </a:stretch>
          </p:blipFill>
          <p:spPr>
            <a:xfrm>
              <a:off x="4205875" y="1128350"/>
              <a:ext cx="4499750" cy="3862750"/>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1"/>
          <p:cNvSpPr txBox="1"/>
          <p:nvPr>
            <p:ph type="title"/>
          </p:nvPr>
        </p:nvSpPr>
        <p:spPr>
          <a:xfrm>
            <a:off x="311700" y="445025"/>
            <a:ext cx="8388000" cy="707400"/>
          </a:xfrm>
          <a:prstGeom prst="rect">
            <a:avLst/>
          </a:prstGeom>
        </p:spPr>
        <p:txBody>
          <a:bodyPr anchorCtr="0" anchor="t" bIns="91425" lIns="91425" spcFirstLastPara="1" rIns="91425" wrap="square" tIns="91425">
            <a:normAutofit fontScale="90000"/>
          </a:bodyPr>
          <a:lstStyle/>
          <a:p>
            <a:pPr indent="0" lvl="0" marL="0" rtl="0" algn="l">
              <a:lnSpc>
                <a:spcPct val="155555"/>
              </a:lnSpc>
              <a:spcBef>
                <a:spcPts val="0"/>
              </a:spcBef>
              <a:spcAft>
                <a:spcPts val="1600"/>
              </a:spcAft>
              <a:buNone/>
            </a:pPr>
            <a:r>
              <a:rPr lang="en" sz="2400"/>
              <a:t>Analyze the 10 year graph of your science variable.  </a:t>
            </a:r>
            <a:r>
              <a:rPr lang="en" sz="2400">
                <a:latin typeface="Arial"/>
                <a:ea typeface="Arial"/>
                <a:cs typeface="Arial"/>
                <a:sym typeface="Arial"/>
              </a:rPr>
              <a:t>Compare the graph with the images and answer the questions below.</a:t>
            </a:r>
            <a:endParaRPr sz="2400"/>
          </a:p>
        </p:txBody>
      </p:sp>
      <p:sp>
        <p:nvSpPr>
          <p:cNvPr id="265" name="Google Shape;265;p31"/>
          <p:cNvSpPr txBox="1"/>
          <p:nvPr>
            <p:ph idx="1" type="body"/>
          </p:nvPr>
        </p:nvSpPr>
        <p:spPr>
          <a:xfrm>
            <a:off x="311700" y="1266325"/>
            <a:ext cx="8520600" cy="3302700"/>
          </a:xfrm>
          <a:prstGeom prst="rect">
            <a:avLst/>
          </a:prstGeom>
        </p:spPr>
        <p:txBody>
          <a:bodyPr anchorCtr="0" anchor="t" bIns="91425" lIns="91425" spcFirstLastPara="1" rIns="91425" wrap="square" tIns="91425">
            <a:normAutofit lnSpcReduction="10000"/>
          </a:bodyPr>
          <a:lstStyle/>
          <a:p>
            <a:pPr indent="0" lvl="0" marL="0" rtl="0" algn="l">
              <a:lnSpc>
                <a:spcPct val="155555"/>
              </a:lnSpc>
              <a:spcBef>
                <a:spcPts val="0"/>
              </a:spcBef>
              <a:spcAft>
                <a:spcPts val="0"/>
              </a:spcAft>
              <a:buNone/>
            </a:pPr>
            <a:r>
              <a:t/>
            </a:r>
            <a:endParaRPr sz="1350">
              <a:solidFill>
                <a:srgbClr val="333333"/>
              </a:solidFill>
              <a:highlight>
                <a:srgbClr val="FFFFFF"/>
              </a:highlight>
              <a:latin typeface="Arial"/>
              <a:ea typeface="Arial"/>
              <a:cs typeface="Arial"/>
              <a:sym typeface="Arial"/>
            </a:endParaRPr>
          </a:p>
          <a:p>
            <a:pPr indent="-342900" lvl="1" marL="914400" marR="101600" rtl="0" algn="l">
              <a:spcBef>
                <a:spcPts val="1600"/>
              </a:spcBef>
              <a:spcAft>
                <a:spcPts val="0"/>
              </a:spcAft>
              <a:buClr>
                <a:schemeClr val="dk1"/>
              </a:buClr>
              <a:buSzPts val="1800"/>
              <a:buFont typeface="Arial"/>
              <a:buAutoNum type="alphaLcPeriod"/>
            </a:pPr>
            <a:r>
              <a:rPr lang="en" sz="1800">
                <a:solidFill>
                  <a:schemeClr val="dk1"/>
                </a:solidFill>
              </a:rPr>
              <a:t>Does this graph agree with the images for the same variable? </a:t>
            </a:r>
            <a:endParaRPr sz="1800">
              <a:solidFill>
                <a:schemeClr val="dk1"/>
              </a:solidFill>
            </a:endParaRPr>
          </a:p>
          <a:p>
            <a:pPr indent="-342900" lvl="1" marL="914400" marR="101600" rtl="0" algn="l">
              <a:spcBef>
                <a:spcPts val="1600"/>
              </a:spcBef>
              <a:spcAft>
                <a:spcPts val="0"/>
              </a:spcAft>
              <a:buClr>
                <a:schemeClr val="dk1"/>
              </a:buClr>
              <a:buSzPts val="1800"/>
              <a:buFont typeface="Arial"/>
              <a:buAutoNum type="alphaLcPeriod"/>
            </a:pPr>
            <a:r>
              <a:rPr lang="en" sz="1800">
                <a:solidFill>
                  <a:schemeClr val="dk1"/>
                </a:solidFill>
              </a:rPr>
              <a:t>What was the trend over the course of a year? decade?</a:t>
            </a:r>
            <a:endParaRPr sz="1800">
              <a:solidFill>
                <a:schemeClr val="dk1"/>
              </a:solidFill>
            </a:endParaRPr>
          </a:p>
          <a:p>
            <a:pPr indent="-342900" lvl="1" marL="914400" marR="101600" rtl="0" algn="l">
              <a:spcBef>
                <a:spcPts val="1600"/>
              </a:spcBef>
              <a:spcAft>
                <a:spcPts val="0"/>
              </a:spcAft>
              <a:buClr>
                <a:schemeClr val="dk1"/>
              </a:buClr>
              <a:buSzPts val="1800"/>
              <a:buFont typeface="Arial"/>
              <a:buAutoNum type="alphaLcPeriod"/>
            </a:pPr>
            <a:r>
              <a:rPr lang="en" sz="1800">
                <a:solidFill>
                  <a:schemeClr val="dk1"/>
                </a:solidFill>
              </a:rPr>
              <a:t>Was there any noticeable change? What might have caused this?</a:t>
            </a:r>
            <a:endParaRPr sz="1800">
              <a:solidFill>
                <a:schemeClr val="dk1"/>
              </a:solidFill>
            </a:endParaRPr>
          </a:p>
          <a:p>
            <a:pPr indent="-342900" lvl="1" marL="914400" marR="101600" rtl="0" algn="l">
              <a:spcBef>
                <a:spcPts val="1600"/>
              </a:spcBef>
              <a:spcAft>
                <a:spcPts val="0"/>
              </a:spcAft>
              <a:buClr>
                <a:schemeClr val="dk1"/>
              </a:buClr>
              <a:buSzPts val="1800"/>
              <a:buFont typeface="Arial"/>
              <a:buAutoNum type="alphaLcPeriod"/>
            </a:pPr>
            <a:r>
              <a:rPr lang="en" sz="1800">
                <a:solidFill>
                  <a:schemeClr val="dk1"/>
                </a:solidFill>
              </a:rPr>
              <a:t>How is the rate of change changing over time? Is this to be expected in the future?</a:t>
            </a:r>
            <a:endParaRPr sz="1800">
              <a:solidFill>
                <a:schemeClr val="dk1"/>
              </a:solidFill>
            </a:endParaRPr>
          </a:p>
          <a:p>
            <a:pPr indent="0" lvl="0" marL="0" rtl="0" algn="l">
              <a:spcBef>
                <a:spcPts val="160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2"/>
          <p:cNvSpPr txBox="1"/>
          <p:nvPr/>
        </p:nvSpPr>
        <p:spPr>
          <a:xfrm>
            <a:off x="3309600" y="225850"/>
            <a:ext cx="25248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dk1"/>
                </a:solidFill>
              </a:rPr>
              <a:t>2008-2018, Hawaii</a:t>
            </a:r>
            <a:endParaRPr b="1" sz="1900"/>
          </a:p>
        </p:txBody>
      </p:sp>
      <p:grpSp>
        <p:nvGrpSpPr>
          <p:cNvPr id="271" name="Google Shape;271;p32"/>
          <p:cNvGrpSpPr/>
          <p:nvPr/>
        </p:nvGrpSpPr>
        <p:grpSpPr>
          <a:xfrm>
            <a:off x="4827300" y="895125"/>
            <a:ext cx="4531950" cy="3201463"/>
            <a:chOff x="-20925" y="702850"/>
            <a:chExt cx="4531950" cy="3201463"/>
          </a:xfrm>
        </p:grpSpPr>
        <p:sp>
          <p:nvSpPr>
            <p:cNvPr id="272" name="Google Shape;272;p32"/>
            <p:cNvSpPr txBox="1"/>
            <p:nvPr/>
          </p:nvSpPr>
          <p:spPr>
            <a:xfrm>
              <a:off x="895200" y="702850"/>
              <a:ext cx="2699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Monthly Aerosols, Hawaii</a:t>
              </a:r>
              <a:endParaRPr/>
            </a:p>
            <a:p>
              <a:pPr indent="0" lvl="0" marL="0" rtl="0" algn="l">
                <a:spcBef>
                  <a:spcPts val="0"/>
                </a:spcBef>
                <a:spcAft>
                  <a:spcPts val="0"/>
                </a:spcAft>
                <a:buNone/>
              </a:pPr>
              <a:r>
                <a:t/>
              </a:r>
              <a:endParaRPr/>
            </a:p>
          </p:txBody>
        </p:sp>
        <p:pic>
          <p:nvPicPr>
            <p:cNvPr id="273" name="Google Shape;273;p32"/>
            <p:cNvPicPr preferRelativeResize="0"/>
            <p:nvPr/>
          </p:nvPicPr>
          <p:blipFill rotWithShape="1">
            <a:blip r:embed="rId3">
              <a:alphaModFix/>
            </a:blip>
            <a:srcRect b="0" l="6702" r="3328" t="26788"/>
            <a:stretch/>
          </p:blipFill>
          <p:spPr>
            <a:xfrm>
              <a:off x="-20925" y="1239192"/>
              <a:ext cx="4531950" cy="2665121"/>
            </a:xfrm>
            <a:prstGeom prst="rect">
              <a:avLst/>
            </a:prstGeom>
            <a:noFill/>
            <a:ln>
              <a:noFill/>
            </a:ln>
          </p:spPr>
        </p:pic>
      </p:grpSp>
      <p:grpSp>
        <p:nvGrpSpPr>
          <p:cNvPr id="274" name="Google Shape;274;p32"/>
          <p:cNvGrpSpPr/>
          <p:nvPr/>
        </p:nvGrpSpPr>
        <p:grpSpPr>
          <a:xfrm>
            <a:off x="95450" y="895125"/>
            <a:ext cx="4694125" cy="3243088"/>
            <a:chOff x="4511025" y="702850"/>
            <a:chExt cx="4694125" cy="3243088"/>
          </a:xfrm>
        </p:grpSpPr>
        <p:sp>
          <p:nvSpPr>
            <p:cNvPr id="275" name="Google Shape;275;p32"/>
            <p:cNvSpPr txBox="1"/>
            <p:nvPr/>
          </p:nvSpPr>
          <p:spPr>
            <a:xfrm>
              <a:off x="5929775" y="702850"/>
              <a:ext cx="2073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Monthly SO</a:t>
              </a:r>
              <a:r>
                <a:rPr baseline="-25000" lang="en"/>
                <a:t>2</a:t>
              </a:r>
              <a:r>
                <a:rPr lang="en"/>
                <a:t> Hawaii</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276" name="Google Shape;276;p32"/>
            <p:cNvPicPr preferRelativeResize="0"/>
            <p:nvPr/>
          </p:nvPicPr>
          <p:blipFill rotWithShape="1">
            <a:blip r:embed="rId4">
              <a:alphaModFix/>
            </a:blip>
            <a:srcRect b="0" l="6076" r="0" t="26637"/>
            <a:stretch/>
          </p:blipFill>
          <p:spPr>
            <a:xfrm>
              <a:off x="4511025" y="1197588"/>
              <a:ext cx="4694125" cy="2748351"/>
            </a:xfrm>
            <a:prstGeom prst="rect">
              <a:avLst/>
            </a:prstGeom>
            <a:noFill/>
            <a:ln>
              <a:noFill/>
            </a:ln>
          </p:spPr>
        </p:pic>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Now switch graphs with the other group and compare.</a:t>
            </a:r>
            <a:endParaRPr/>
          </a:p>
        </p:txBody>
      </p:sp>
      <p:sp>
        <p:nvSpPr>
          <p:cNvPr id="282" name="Google Shape;282;p33"/>
          <p:cNvSpPr txBox="1"/>
          <p:nvPr>
            <p:ph idx="1" type="body"/>
          </p:nvPr>
        </p:nvSpPr>
        <p:spPr>
          <a:xfrm>
            <a:off x="311700" y="1266325"/>
            <a:ext cx="8520600" cy="3302700"/>
          </a:xfrm>
          <a:prstGeom prst="rect">
            <a:avLst/>
          </a:prstGeom>
        </p:spPr>
        <p:txBody>
          <a:bodyPr anchorCtr="0" anchor="t" bIns="91425" lIns="91425" spcFirstLastPara="1" rIns="91425" wrap="square" tIns="91425">
            <a:normAutofit fontScale="85000"/>
          </a:bodyPr>
          <a:lstStyle/>
          <a:p>
            <a:pPr indent="-325755" lvl="0" marL="457200" rtl="0" algn="l">
              <a:lnSpc>
                <a:spcPct val="155555"/>
              </a:lnSpc>
              <a:spcBef>
                <a:spcPts val="0"/>
              </a:spcBef>
              <a:spcAft>
                <a:spcPts val="0"/>
              </a:spcAft>
              <a:buClr>
                <a:schemeClr val="dk1"/>
              </a:buClr>
              <a:buSzPct val="100000"/>
              <a:buFont typeface="Arial"/>
              <a:buAutoNum type="arabicPeriod"/>
            </a:pPr>
            <a:r>
              <a:rPr b="1" lang="en">
                <a:latin typeface="Arial"/>
                <a:ea typeface="Arial"/>
                <a:cs typeface="Arial"/>
                <a:sym typeface="Arial"/>
              </a:rPr>
              <a:t>Discuss the graphs with your group.</a:t>
            </a:r>
            <a:endParaRPr b="1">
              <a:latin typeface="Arial"/>
              <a:ea typeface="Arial"/>
              <a:cs typeface="Arial"/>
              <a:sym typeface="Arial"/>
            </a:endParaRPr>
          </a:p>
          <a:p>
            <a:pPr indent="-325755" lvl="1" marL="914400" marR="101600" rtl="0" algn="l">
              <a:spcBef>
                <a:spcPts val="1600"/>
              </a:spcBef>
              <a:spcAft>
                <a:spcPts val="0"/>
              </a:spcAft>
              <a:buClr>
                <a:schemeClr val="dk1"/>
              </a:buClr>
              <a:buSzPct val="100000"/>
              <a:buFont typeface="Arial"/>
              <a:buAutoNum type="alphaLcPeriod"/>
            </a:pPr>
            <a:r>
              <a:rPr b="1" lang="en" sz="1800"/>
              <a:t>What are the similarities and differences among the aerosol and SO2 graphs?</a:t>
            </a:r>
            <a:endParaRPr b="1" sz="1800"/>
          </a:p>
          <a:p>
            <a:pPr indent="-325755" lvl="1" marL="914400" marR="101600" rtl="0" algn="l">
              <a:spcBef>
                <a:spcPts val="0"/>
              </a:spcBef>
              <a:spcAft>
                <a:spcPts val="0"/>
              </a:spcAft>
              <a:buClr>
                <a:schemeClr val="dk1"/>
              </a:buClr>
              <a:buSzPct val="100000"/>
              <a:buFont typeface="Arial"/>
              <a:buAutoNum type="alphaLcPeriod"/>
            </a:pPr>
            <a:r>
              <a:rPr b="1" lang="en" sz="1800"/>
              <a:t>What patterns do you see?</a:t>
            </a:r>
            <a:endParaRPr b="1" sz="1800"/>
          </a:p>
          <a:p>
            <a:pPr indent="-325755" lvl="1" marL="914400" marR="101600" rtl="0" algn="l">
              <a:spcBef>
                <a:spcPts val="0"/>
              </a:spcBef>
              <a:spcAft>
                <a:spcPts val="0"/>
              </a:spcAft>
              <a:buClr>
                <a:schemeClr val="dk1"/>
              </a:buClr>
              <a:buSzPct val="100000"/>
              <a:buFont typeface="Arial"/>
              <a:buAutoNum type="alphaLcPeriod"/>
            </a:pPr>
            <a:r>
              <a:rPr b="1" lang="en" sz="1800"/>
              <a:t>How might have the volcanic activity caused the pattern you observe?</a:t>
            </a:r>
            <a:endParaRPr b="1" sz="1800"/>
          </a:p>
          <a:p>
            <a:pPr indent="-325755" lvl="2" marL="1371600" marR="101600" rtl="0" algn="l">
              <a:spcBef>
                <a:spcPts val="0"/>
              </a:spcBef>
              <a:spcAft>
                <a:spcPts val="0"/>
              </a:spcAft>
              <a:buClr>
                <a:schemeClr val="dk1"/>
              </a:buClr>
              <a:buSzPct val="100000"/>
              <a:buFont typeface="Arial"/>
              <a:buAutoNum type="romanLcPeriod"/>
            </a:pPr>
            <a:r>
              <a:rPr b="1" lang="en" sz="1800"/>
              <a:t>How do you know that the volcano caused the change in aerosol or SO2? </a:t>
            </a:r>
            <a:endParaRPr b="1" sz="1800"/>
          </a:p>
          <a:p>
            <a:pPr indent="-325755" lvl="2" marL="1371600" marR="101600" rtl="0" algn="l">
              <a:spcBef>
                <a:spcPts val="0"/>
              </a:spcBef>
              <a:spcAft>
                <a:spcPts val="0"/>
              </a:spcAft>
              <a:buClr>
                <a:schemeClr val="dk1"/>
              </a:buClr>
              <a:buSzPct val="100000"/>
              <a:buFont typeface="Arial"/>
              <a:buAutoNum type="romanLcPeriod"/>
            </a:pPr>
            <a:r>
              <a:rPr b="1" lang="en" sz="1800"/>
              <a:t>Does the fact that the data showed _______ always happens (after/whenever) _____ occurs mean that ______ causes __________?  Why/why not? Example. </a:t>
            </a:r>
            <a:endParaRPr b="1" sz="1800"/>
          </a:p>
          <a:p>
            <a:pPr indent="-325755" lvl="2" marL="1371600" marR="101600" rtl="0" algn="l">
              <a:spcBef>
                <a:spcPts val="0"/>
              </a:spcBef>
              <a:spcAft>
                <a:spcPts val="0"/>
              </a:spcAft>
              <a:buClr>
                <a:schemeClr val="dk1"/>
              </a:buClr>
              <a:buSzPct val="100000"/>
              <a:buFont typeface="Arial"/>
              <a:buAutoNum type="romanLcPeriod"/>
            </a:pPr>
            <a:r>
              <a:rPr b="1" lang="en" sz="1800"/>
              <a:t>What would you predict would happen if the volcanic activity would decrease.  How would this affect SO2 values?  aerosol values?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Make a Claim and Support With Evidence</a:t>
            </a:r>
            <a:endParaRPr/>
          </a:p>
        </p:txBody>
      </p:sp>
      <p:sp>
        <p:nvSpPr>
          <p:cNvPr id="288" name="Google Shape;288;p34"/>
          <p:cNvSpPr txBox="1"/>
          <p:nvPr>
            <p:ph idx="1" type="body"/>
          </p:nvPr>
        </p:nvSpPr>
        <p:spPr>
          <a:xfrm>
            <a:off x="311700" y="1266325"/>
            <a:ext cx="8627700" cy="3302700"/>
          </a:xfrm>
          <a:prstGeom prst="rect">
            <a:avLst/>
          </a:prstGeom>
        </p:spPr>
        <p:txBody>
          <a:bodyPr anchorCtr="0" anchor="t" bIns="91425" lIns="91425" spcFirstLastPara="1" rIns="91425" wrap="square" tIns="91425">
            <a:normAutofit/>
          </a:bodyPr>
          <a:lstStyle/>
          <a:p>
            <a:pPr indent="-342900" lvl="0" marL="457200" rtl="0" algn="l">
              <a:lnSpc>
                <a:spcPct val="155555"/>
              </a:lnSpc>
              <a:spcBef>
                <a:spcPts val="0"/>
              </a:spcBef>
              <a:spcAft>
                <a:spcPts val="0"/>
              </a:spcAft>
              <a:buClr>
                <a:schemeClr val="dk1"/>
              </a:buClr>
              <a:buSzPts val="1800"/>
              <a:buFont typeface="Arial"/>
              <a:buAutoNum type="arabicPeriod"/>
            </a:pPr>
            <a:r>
              <a:rPr b="1" lang="en"/>
              <a:t>Make a claim using SO2 data in relation to aerosols, volcanic eruptions, and safety. </a:t>
            </a:r>
            <a:endParaRPr b="1">
              <a:latin typeface="Arial"/>
              <a:ea typeface="Arial"/>
              <a:cs typeface="Arial"/>
              <a:sym typeface="Arial"/>
            </a:endParaRPr>
          </a:p>
          <a:p>
            <a:pPr indent="0" lvl="0" marL="0" rtl="0" algn="l">
              <a:lnSpc>
                <a:spcPct val="155555"/>
              </a:lnSpc>
              <a:spcBef>
                <a:spcPts val="1600"/>
              </a:spcBef>
              <a:spcAft>
                <a:spcPts val="0"/>
              </a:spcAft>
              <a:buNone/>
            </a:pPr>
            <a:r>
              <a:t/>
            </a:r>
            <a:endParaRPr b="1">
              <a:latin typeface="Arial"/>
              <a:ea typeface="Arial"/>
              <a:cs typeface="Arial"/>
              <a:sym typeface="Arial"/>
            </a:endParaRPr>
          </a:p>
          <a:p>
            <a:pPr indent="-342900" lvl="0" marL="457200" rtl="0" algn="l">
              <a:lnSpc>
                <a:spcPct val="155555"/>
              </a:lnSpc>
              <a:spcBef>
                <a:spcPts val="1600"/>
              </a:spcBef>
              <a:spcAft>
                <a:spcPts val="0"/>
              </a:spcAft>
              <a:buClr>
                <a:schemeClr val="dk1"/>
              </a:buClr>
              <a:buSzPts val="1800"/>
              <a:buFont typeface="Arial"/>
              <a:buAutoNum type="arabicPeriod"/>
            </a:pPr>
            <a:r>
              <a:rPr b="1" lang="en"/>
              <a:t>What evidence do you have to support this claim?  </a:t>
            </a:r>
            <a:endParaRPr b="1">
              <a:latin typeface="Arial"/>
              <a:ea typeface="Arial"/>
              <a:cs typeface="Arial"/>
              <a:sym typeface="Arial"/>
            </a:endParaRPr>
          </a:p>
          <a:p>
            <a:pPr indent="0" lvl="0" marL="0" rtl="0" algn="l">
              <a:spcBef>
                <a:spcPts val="16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8"/>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Essential Question:</a:t>
            </a:r>
            <a:endParaRPr b="1"/>
          </a:p>
        </p:txBody>
      </p:sp>
      <p:sp>
        <p:nvSpPr>
          <p:cNvPr id="43" name="Google Shape;43;p8"/>
          <p:cNvSpPr txBox="1"/>
          <p:nvPr>
            <p:ph idx="1" type="body"/>
          </p:nvPr>
        </p:nvSpPr>
        <p:spPr>
          <a:xfrm>
            <a:off x="126125" y="1152425"/>
            <a:ext cx="8706300" cy="7800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b="1" lang="en" sz="2400"/>
              <a:t>How can satellite data be used to detect and monitor </a:t>
            </a:r>
            <a:br>
              <a:rPr b="1" lang="en" sz="2400"/>
            </a:br>
            <a:r>
              <a:rPr b="1" lang="en" sz="2400"/>
              <a:t>volcanic activity?</a:t>
            </a:r>
            <a:endParaRPr b="1" sz="2400"/>
          </a:p>
        </p:txBody>
      </p:sp>
      <p:pic>
        <p:nvPicPr>
          <p:cNvPr id="44" name="Google Shape;44;p8"/>
          <p:cNvPicPr preferRelativeResize="0"/>
          <p:nvPr/>
        </p:nvPicPr>
        <p:blipFill>
          <a:blip r:embed="rId3">
            <a:alphaModFix/>
          </a:blip>
          <a:stretch>
            <a:fillRect/>
          </a:stretch>
        </p:blipFill>
        <p:spPr>
          <a:xfrm>
            <a:off x="2978975" y="2046325"/>
            <a:ext cx="3000602" cy="27923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Time to wrap up:</a:t>
            </a:r>
            <a:endParaRPr/>
          </a:p>
        </p:txBody>
      </p:sp>
      <p:sp>
        <p:nvSpPr>
          <p:cNvPr id="294" name="Google Shape;294;p35"/>
          <p:cNvSpPr txBox="1"/>
          <p:nvPr>
            <p:ph idx="1" type="body"/>
          </p:nvPr>
        </p:nvSpPr>
        <p:spPr>
          <a:xfrm>
            <a:off x="311700" y="1266325"/>
            <a:ext cx="8627700" cy="3302700"/>
          </a:xfrm>
          <a:prstGeom prst="rect">
            <a:avLst/>
          </a:prstGeom>
        </p:spPr>
        <p:txBody>
          <a:bodyPr anchorCtr="0" anchor="t" bIns="91425" lIns="91425" spcFirstLastPara="1" rIns="91425" wrap="square" tIns="91425">
            <a:normAutofit/>
          </a:bodyPr>
          <a:lstStyle/>
          <a:p>
            <a:pPr indent="0" lvl="0" marL="0" rtl="0" algn="l">
              <a:lnSpc>
                <a:spcPct val="155555"/>
              </a:lnSpc>
              <a:spcBef>
                <a:spcPts val="0"/>
              </a:spcBef>
              <a:spcAft>
                <a:spcPts val="0"/>
              </a:spcAft>
              <a:buNone/>
            </a:pPr>
            <a:r>
              <a:rPr b="1" lang="en"/>
              <a:t>Share out claims and evidence with the class.  </a:t>
            </a:r>
            <a:endParaRPr b="1"/>
          </a:p>
          <a:p>
            <a:pPr indent="0" lvl="0" marL="0" rtl="0" algn="l">
              <a:spcBef>
                <a:spcPts val="16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9"/>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What do you know? </a:t>
            </a:r>
            <a:endParaRPr b="1"/>
          </a:p>
        </p:txBody>
      </p:sp>
      <p:sp>
        <p:nvSpPr>
          <p:cNvPr id="50" name="Google Shape;50;p9"/>
          <p:cNvSpPr txBox="1"/>
          <p:nvPr>
            <p:ph idx="1" type="body"/>
          </p:nvPr>
        </p:nvSpPr>
        <p:spPr>
          <a:xfrm>
            <a:off x="311700" y="1266325"/>
            <a:ext cx="8520600" cy="1592700"/>
          </a:xfrm>
          <a:prstGeom prst="rect">
            <a:avLst/>
          </a:prstGeom>
        </p:spPr>
        <p:txBody>
          <a:bodyPr anchorCtr="0" anchor="t" bIns="91425" lIns="91425" spcFirstLastPara="1" rIns="91425" wrap="square" tIns="91425">
            <a:noAutofit/>
          </a:bodyPr>
          <a:lstStyle/>
          <a:p>
            <a:pPr indent="-355600" lvl="0" marL="457200" rtl="0" algn="l">
              <a:lnSpc>
                <a:spcPct val="155555"/>
              </a:lnSpc>
              <a:spcBef>
                <a:spcPts val="0"/>
              </a:spcBef>
              <a:spcAft>
                <a:spcPts val="0"/>
              </a:spcAft>
              <a:buClr>
                <a:schemeClr val="dk1"/>
              </a:buClr>
              <a:buSzPts val="2000"/>
              <a:buFont typeface="Arial"/>
              <a:buAutoNum type="arabicPeriod"/>
            </a:pPr>
            <a:r>
              <a:rPr b="1" lang="en" sz="2000"/>
              <a:t>What are some of the effects of volcanic activity?</a:t>
            </a:r>
            <a:endParaRPr b="1" sz="2000"/>
          </a:p>
          <a:p>
            <a:pPr indent="-342900" lvl="0" marL="457200" rtl="0" algn="l">
              <a:lnSpc>
                <a:spcPct val="155555"/>
              </a:lnSpc>
              <a:spcBef>
                <a:spcPts val="1600"/>
              </a:spcBef>
              <a:spcAft>
                <a:spcPts val="0"/>
              </a:spcAft>
              <a:buClr>
                <a:schemeClr val="dk1"/>
              </a:buClr>
              <a:buSzPts val="1800"/>
              <a:buFont typeface="Arial"/>
              <a:buAutoNum type="arabicPeriod"/>
            </a:pPr>
            <a:r>
              <a:rPr b="1" lang="en" sz="2000"/>
              <a:t>How are volcanoes found in the geosphere related to the atmosphere?</a:t>
            </a:r>
            <a:endParaRPr b="1" sz="2000"/>
          </a:p>
          <a:p>
            <a:pPr indent="-355600" lvl="0" marL="457200" rtl="0" algn="l">
              <a:lnSpc>
                <a:spcPct val="155555"/>
              </a:lnSpc>
              <a:spcBef>
                <a:spcPts val="1600"/>
              </a:spcBef>
              <a:spcAft>
                <a:spcPts val="1600"/>
              </a:spcAft>
              <a:buClr>
                <a:schemeClr val="dk1"/>
              </a:buClr>
              <a:buSzPts val="2000"/>
              <a:buFont typeface="Arial"/>
              <a:buAutoNum type="arabicPeriod"/>
            </a:pPr>
            <a:r>
              <a:rPr b="1" lang="en" sz="2000"/>
              <a:t>How can volcanoes be hazardous to living things in the atmosphere?</a:t>
            </a:r>
            <a:endParaRPr b="1"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pic>
        <p:nvPicPr>
          <p:cNvPr id="55" name="Google Shape;55;p10"/>
          <p:cNvPicPr preferRelativeResize="0"/>
          <p:nvPr/>
        </p:nvPicPr>
        <p:blipFill>
          <a:blip r:embed="rId3">
            <a:alphaModFix/>
          </a:blip>
          <a:stretch>
            <a:fillRect/>
          </a:stretch>
        </p:blipFill>
        <p:spPr>
          <a:xfrm>
            <a:off x="6477950" y="2713875"/>
            <a:ext cx="2593986" cy="2266951"/>
          </a:xfrm>
          <a:prstGeom prst="rect">
            <a:avLst/>
          </a:prstGeom>
          <a:noFill/>
          <a:ln>
            <a:noFill/>
          </a:ln>
        </p:spPr>
      </p:pic>
      <p:sp>
        <p:nvSpPr>
          <p:cNvPr id="56" name="Google Shape;56;p10"/>
          <p:cNvSpPr txBox="1"/>
          <p:nvPr>
            <p:ph type="title"/>
          </p:nvPr>
        </p:nvSpPr>
        <p:spPr>
          <a:xfrm>
            <a:off x="311688" y="173657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5000"/>
              <a:t>Class Discussion</a:t>
            </a:r>
            <a:endParaRPr b="1" sz="5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1"/>
          <p:cNvSpPr txBox="1"/>
          <p:nvPr>
            <p:ph idx="1" type="body"/>
          </p:nvPr>
        </p:nvSpPr>
        <p:spPr>
          <a:xfrm>
            <a:off x="140150" y="1266325"/>
            <a:ext cx="3447600" cy="33027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lang="en">
                <a:latin typeface="Arial"/>
                <a:ea typeface="Arial"/>
                <a:cs typeface="Arial"/>
                <a:sym typeface="Arial"/>
              </a:rPr>
              <a:t>Give examples of different sources of aerosols.</a:t>
            </a:r>
            <a:endParaRPr>
              <a:latin typeface="Arial"/>
              <a:ea typeface="Arial"/>
              <a:cs typeface="Arial"/>
              <a:sym typeface="Arial"/>
            </a:endParaRPr>
          </a:p>
          <a:p>
            <a:pPr indent="0" lvl="0" marL="457200" rtl="0" algn="l">
              <a:spcBef>
                <a:spcPts val="0"/>
              </a:spcBef>
              <a:spcAft>
                <a:spcPts val="0"/>
              </a:spcAft>
              <a:buNone/>
            </a:pPr>
            <a:r>
              <a:t/>
            </a:r>
            <a:endParaRPr>
              <a:latin typeface="Arial"/>
              <a:ea typeface="Arial"/>
              <a:cs typeface="Arial"/>
              <a:sym typeface="Arial"/>
            </a:endParaRPr>
          </a:p>
          <a:p>
            <a:pPr indent="-334327" lvl="0" marL="457200" rtl="0" algn="l">
              <a:spcBef>
                <a:spcPts val="0"/>
              </a:spcBef>
              <a:spcAft>
                <a:spcPts val="0"/>
              </a:spcAft>
              <a:buSzPct val="100000"/>
              <a:buFont typeface="Arial"/>
              <a:buAutoNum type="arabicPeriod"/>
            </a:pPr>
            <a:r>
              <a:rPr lang="en">
                <a:latin typeface="Arial"/>
                <a:ea typeface="Arial"/>
                <a:cs typeface="Arial"/>
                <a:sym typeface="Arial"/>
              </a:rPr>
              <a:t>What are the effects of aerosols?</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334327" lvl="0" marL="457200" rtl="0" algn="l">
              <a:spcBef>
                <a:spcPts val="0"/>
              </a:spcBef>
              <a:spcAft>
                <a:spcPts val="0"/>
              </a:spcAft>
              <a:buSzPct val="100000"/>
              <a:buFont typeface="Arial"/>
              <a:buAutoNum type="arabicPeriod"/>
            </a:pPr>
            <a:r>
              <a:rPr lang="en">
                <a:latin typeface="Arial"/>
                <a:ea typeface="Arial"/>
                <a:cs typeface="Arial"/>
                <a:sym typeface="Arial"/>
              </a:rPr>
              <a:t>How does NASA study them?</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334327" lvl="0" marL="457200" rtl="0" algn="l">
              <a:spcBef>
                <a:spcPts val="0"/>
              </a:spcBef>
              <a:spcAft>
                <a:spcPts val="0"/>
              </a:spcAft>
              <a:buSzPct val="100000"/>
              <a:buFont typeface="Arial"/>
              <a:buAutoNum type="arabicPeriod"/>
            </a:pPr>
            <a:r>
              <a:rPr lang="en">
                <a:latin typeface="Arial"/>
                <a:ea typeface="Arial"/>
                <a:cs typeface="Arial"/>
                <a:sym typeface="Arial"/>
              </a:rPr>
              <a:t>Why does NASA study them?</a:t>
            </a:r>
            <a:endParaRPr>
              <a:latin typeface="Arial"/>
              <a:ea typeface="Arial"/>
              <a:cs typeface="Arial"/>
              <a:sym typeface="Arial"/>
            </a:endParaRPr>
          </a:p>
          <a:p>
            <a:pPr indent="0" lvl="0" marL="457200" rtl="0" algn="l">
              <a:spcBef>
                <a:spcPts val="0"/>
              </a:spcBef>
              <a:spcAft>
                <a:spcPts val="0"/>
              </a:spcAft>
              <a:buNone/>
            </a:pPr>
            <a:r>
              <a:t/>
            </a:r>
            <a:endParaRPr>
              <a:latin typeface="Arial"/>
              <a:ea typeface="Arial"/>
              <a:cs typeface="Arial"/>
              <a:sym typeface="Arial"/>
            </a:endParaRPr>
          </a:p>
        </p:txBody>
      </p:sp>
      <p:sp>
        <p:nvSpPr>
          <p:cNvPr id="62" name="Google Shape;62;p11"/>
          <p:cNvSpPr txBox="1"/>
          <p:nvPr/>
        </p:nvSpPr>
        <p:spPr>
          <a:xfrm>
            <a:off x="358775" y="344000"/>
            <a:ext cx="65310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n" sz="2000">
                <a:solidFill>
                  <a:schemeClr val="dk1"/>
                </a:solidFill>
              </a:rPr>
              <a:t>Build Background</a:t>
            </a:r>
            <a:endParaRPr sz="1600">
              <a:solidFill>
                <a:schemeClr val="dk1"/>
              </a:solidFill>
            </a:endParaRPr>
          </a:p>
        </p:txBody>
      </p:sp>
      <p:pic>
        <p:nvPicPr>
          <p:cNvPr id="63" name="Google Shape;63;p11">
            <a:hlinkClick r:id="rId3"/>
          </p:cNvPr>
          <p:cNvPicPr preferRelativeResize="0"/>
          <p:nvPr/>
        </p:nvPicPr>
        <p:blipFill>
          <a:blip r:embed="rId4">
            <a:alphaModFix/>
          </a:blip>
          <a:stretch>
            <a:fillRect/>
          </a:stretch>
        </p:blipFill>
        <p:spPr>
          <a:xfrm>
            <a:off x="3726225" y="1152425"/>
            <a:ext cx="4843800" cy="3302701"/>
          </a:xfrm>
          <a:prstGeom prst="rect">
            <a:avLst/>
          </a:prstGeom>
          <a:noFill/>
          <a:ln>
            <a:noFill/>
          </a:ln>
        </p:spPr>
      </p:pic>
      <p:sp>
        <p:nvSpPr>
          <p:cNvPr id="64" name="Google Shape;64;p11"/>
          <p:cNvSpPr txBox="1"/>
          <p:nvPr/>
        </p:nvSpPr>
        <p:spPr>
          <a:xfrm>
            <a:off x="3649600" y="359450"/>
            <a:ext cx="5244600" cy="4617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1200"/>
              </a:spcAft>
              <a:buNone/>
            </a:pPr>
            <a:r>
              <a:rPr b="1" i="1" lang="en" sz="1800">
                <a:solidFill>
                  <a:schemeClr val="dk1"/>
                </a:solidFill>
              </a:rPr>
              <a:t>My Name is Aerosol</a:t>
            </a:r>
            <a:endParaRPr i="1" sz="18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2"/>
          <p:cNvSpPr txBox="1"/>
          <p:nvPr>
            <p:ph idx="1" type="body"/>
          </p:nvPr>
        </p:nvSpPr>
        <p:spPr>
          <a:xfrm>
            <a:off x="70075" y="1266325"/>
            <a:ext cx="3812100" cy="372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latin typeface="Arial"/>
              <a:ea typeface="Arial"/>
              <a:cs typeface="Arial"/>
              <a:sym typeface="Arial"/>
            </a:endParaRPr>
          </a:p>
          <a:p>
            <a:pPr indent="-298450" lvl="0" marL="457200" rtl="0" algn="l">
              <a:spcBef>
                <a:spcPts val="1200"/>
              </a:spcBef>
              <a:spcAft>
                <a:spcPts val="0"/>
              </a:spcAft>
              <a:buSzPts val="1100"/>
              <a:buAutoNum type="arabicPeriod"/>
            </a:pPr>
            <a:r>
              <a:rPr lang="en"/>
              <a:t>What are some things you observed in the video? </a:t>
            </a:r>
            <a:endParaRPr/>
          </a:p>
          <a:p>
            <a:pPr indent="-298450" lvl="0" marL="457200" rtl="0" algn="l">
              <a:spcBef>
                <a:spcPts val="0"/>
              </a:spcBef>
              <a:spcAft>
                <a:spcPts val="0"/>
              </a:spcAft>
              <a:buSzPts val="1100"/>
              <a:buAutoNum type="arabicPeriod"/>
            </a:pPr>
            <a:r>
              <a:rPr lang="en"/>
              <a:t>What is a way in which satellites can help NASA scientists when observing sulfur dioxide?</a:t>
            </a:r>
            <a:endParaRPr/>
          </a:p>
          <a:p>
            <a:pPr indent="-298450" lvl="0" marL="457200" rtl="0" algn="l">
              <a:spcBef>
                <a:spcPts val="0"/>
              </a:spcBef>
              <a:spcAft>
                <a:spcPts val="0"/>
              </a:spcAft>
              <a:buSzPts val="1100"/>
              <a:buAutoNum type="arabicPeriod"/>
            </a:pPr>
            <a:r>
              <a:rPr lang="en"/>
              <a:t>How does this information help pilots? </a:t>
            </a:r>
            <a:endParaRPr/>
          </a:p>
          <a:p>
            <a:pPr indent="0" lvl="0" marL="457200" rtl="0" algn="l">
              <a:spcBef>
                <a:spcPts val="1200"/>
              </a:spcBef>
              <a:spcAft>
                <a:spcPts val="0"/>
              </a:spcAft>
              <a:buNone/>
            </a:pPr>
            <a:r>
              <a:t/>
            </a:r>
            <a:endParaRPr/>
          </a:p>
        </p:txBody>
      </p:sp>
      <p:sp>
        <p:nvSpPr>
          <p:cNvPr id="70" name="Google Shape;70;p12"/>
          <p:cNvSpPr txBox="1"/>
          <p:nvPr/>
        </p:nvSpPr>
        <p:spPr>
          <a:xfrm>
            <a:off x="2402700" y="486025"/>
            <a:ext cx="6741300" cy="7803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1200"/>
              </a:spcAft>
              <a:buNone/>
            </a:pPr>
            <a:r>
              <a:rPr b="1" lang="en" sz="1800">
                <a:solidFill>
                  <a:schemeClr val="dk1"/>
                </a:solidFill>
              </a:rPr>
              <a:t>Let’s watch the NASA video: </a:t>
            </a:r>
            <a:r>
              <a:rPr b="1" i="1" lang="en" sz="1800">
                <a:solidFill>
                  <a:schemeClr val="dk1"/>
                </a:solidFill>
              </a:rPr>
              <a:t>Fire, Ice, and Safer Skies: NASA Satellites Track Volcanic Clouds </a:t>
            </a:r>
            <a:endParaRPr sz="1800">
              <a:solidFill>
                <a:schemeClr val="dk1"/>
              </a:solidFill>
            </a:endParaRPr>
          </a:p>
        </p:txBody>
      </p:sp>
      <p:pic>
        <p:nvPicPr>
          <p:cNvPr descr="Volcanic ash can damage aircraft and disrupt air traffic.  Agencies around the world track volcanic clouds and issue alerts to the aviation community.  Now data from NASA earth-observing satellites is improving the ability to detect and forecast the hazard to aviation from volcanic clouds." id="71" name="Google Shape;71;p12" title="Fire, Ice, and Safer Skies:  NASA Satellites Track Volcanic Clouds">
            <a:hlinkClick r:id="rId3"/>
          </p:cNvPr>
          <p:cNvPicPr preferRelativeResize="0"/>
          <p:nvPr/>
        </p:nvPicPr>
        <p:blipFill>
          <a:blip r:embed="rId4">
            <a:alphaModFix/>
          </a:blip>
          <a:stretch>
            <a:fillRect/>
          </a:stretch>
        </p:blipFill>
        <p:spPr>
          <a:xfrm>
            <a:off x="4034575" y="1418725"/>
            <a:ext cx="4572000" cy="3429000"/>
          </a:xfrm>
          <a:prstGeom prst="rect">
            <a:avLst/>
          </a:prstGeom>
          <a:noFill/>
          <a:ln>
            <a:noFill/>
          </a:ln>
        </p:spPr>
      </p:pic>
      <p:sp>
        <p:nvSpPr>
          <p:cNvPr id="72" name="Google Shape;72;p12"/>
          <p:cNvSpPr txBox="1"/>
          <p:nvPr/>
        </p:nvSpPr>
        <p:spPr>
          <a:xfrm>
            <a:off x="358775" y="344000"/>
            <a:ext cx="65310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n" sz="2000">
                <a:solidFill>
                  <a:schemeClr val="dk1"/>
                </a:solidFill>
              </a:rPr>
              <a:t>Begin Exploration</a:t>
            </a:r>
            <a:endParaRPr sz="16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3"/>
          <p:cNvSpPr txBox="1"/>
          <p:nvPr>
            <p:ph type="title"/>
          </p:nvPr>
        </p:nvSpPr>
        <p:spPr>
          <a:xfrm>
            <a:off x="185575" y="136700"/>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Class Discussion</a:t>
            </a:r>
            <a:endParaRPr/>
          </a:p>
        </p:txBody>
      </p:sp>
      <p:sp>
        <p:nvSpPr>
          <p:cNvPr id="78" name="Google Shape;78;p13"/>
          <p:cNvSpPr txBox="1"/>
          <p:nvPr>
            <p:ph idx="1" type="body"/>
          </p:nvPr>
        </p:nvSpPr>
        <p:spPr>
          <a:xfrm>
            <a:off x="185575" y="994775"/>
            <a:ext cx="9018000" cy="3751200"/>
          </a:xfrm>
          <a:prstGeom prst="rect">
            <a:avLst/>
          </a:prstGeom>
        </p:spPr>
        <p:txBody>
          <a:bodyPr anchorCtr="0" anchor="t" bIns="91425" lIns="91425" spcFirstLastPara="1" rIns="91425" wrap="square" tIns="91425">
            <a:noAutofit/>
          </a:bodyPr>
          <a:lstStyle/>
          <a:p>
            <a:pPr indent="-361950" lvl="0" marL="457200" rtl="0" algn="l">
              <a:lnSpc>
                <a:spcPct val="200000"/>
              </a:lnSpc>
              <a:spcBef>
                <a:spcPts val="0"/>
              </a:spcBef>
              <a:spcAft>
                <a:spcPts val="0"/>
              </a:spcAft>
              <a:buSzPts val="2100"/>
              <a:buAutoNum type="arabicPeriod"/>
            </a:pPr>
            <a:r>
              <a:rPr lang="en" sz="2100"/>
              <a:t>What data does NASA collect to better understand volcanic emissions?</a:t>
            </a:r>
            <a:endParaRPr sz="2100"/>
          </a:p>
          <a:p>
            <a:pPr indent="-361950" lvl="0" marL="457200" rtl="0" algn="l">
              <a:lnSpc>
                <a:spcPct val="200000"/>
              </a:lnSpc>
              <a:spcBef>
                <a:spcPts val="1000"/>
              </a:spcBef>
              <a:spcAft>
                <a:spcPts val="0"/>
              </a:spcAft>
              <a:buSzPts val="2100"/>
              <a:buAutoNum type="arabicPeriod"/>
            </a:pPr>
            <a:r>
              <a:rPr lang="en" sz="2100"/>
              <a:t>How does NASA collect these data?</a:t>
            </a:r>
            <a:endParaRPr sz="2100"/>
          </a:p>
          <a:p>
            <a:pPr indent="-361950" lvl="0" marL="457200" rtl="0" algn="l">
              <a:lnSpc>
                <a:spcPct val="200000"/>
              </a:lnSpc>
              <a:spcBef>
                <a:spcPts val="1000"/>
              </a:spcBef>
              <a:spcAft>
                <a:spcPts val="0"/>
              </a:spcAft>
              <a:buSzPts val="2100"/>
              <a:buAutoNum type="arabicPeriod"/>
            </a:pPr>
            <a:r>
              <a:rPr lang="en" sz="2100"/>
              <a:t>How do the data change over time?</a:t>
            </a:r>
            <a:endParaRPr sz="2100"/>
          </a:p>
          <a:p>
            <a:pPr indent="-361950" lvl="0" marL="457200" rtl="0" algn="l">
              <a:lnSpc>
                <a:spcPct val="200000"/>
              </a:lnSpc>
              <a:spcBef>
                <a:spcPts val="1000"/>
              </a:spcBef>
              <a:spcAft>
                <a:spcPts val="1000"/>
              </a:spcAft>
              <a:buSzPts val="2100"/>
              <a:buAutoNum type="arabicPeriod"/>
            </a:pPr>
            <a:r>
              <a:rPr lang="en" sz="2100"/>
              <a:t>How does this information help pilots?</a:t>
            </a:r>
            <a:endParaRPr sz="2100"/>
          </a:p>
        </p:txBody>
      </p:sp>
      <p:pic>
        <p:nvPicPr>
          <p:cNvPr id="79" name="Google Shape;79;p13"/>
          <p:cNvPicPr preferRelativeResize="0"/>
          <p:nvPr/>
        </p:nvPicPr>
        <p:blipFill>
          <a:blip r:embed="rId3">
            <a:alphaModFix/>
          </a:blip>
          <a:stretch>
            <a:fillRect/>
          </a:stretch>
        </p:blipFill>
        <p:spPr>
          <a:xfrm>
            <a:off x="6477950" y="2713875"/>
            <a:ext cx="2593986" cy="22669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4"/>
          <p:cNvSpPr txBox="1"/>
          <p:nvPr>
            <p:ph idx="1" type="body"/>
          </p:nvPr>
        </p:nvSpPr>
        <p:spPr>
          <a:xfrm>
            <a:off x="311700" y="1665750"/>
            <a:ext cx="8520600" cy="906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2100">
                <a:latin typeface="Arial"/>
                <a:ea typeface="Arial"/>
                <a:cs typeface="Arial"/>
                <a:sym typeface="Arial"/>
              </a:rPr>
              <a:t>If there are so many different sources of aerosols, how can we know that aerosols we are seeing in data are from a volcano?</a:t>
            </a:r>
            <a:endParaRPr b="1" sz="21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